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4" r:id="rId4"/>
    <p:sldId id="277" r:id="rId5"/>
    <p:sldId id="279" r:id="rId6"/>
    <p:sldId id="260" r:id="rId7"/>
    <p:sldId id="272" r:id="rId8"/>
    <p:sldId id="265" r:id="rId9"/>
    <p:sldId id="266" r:id="rId10"/>
    <p:sldId id="263" r:id="rId11"/>
    <p:sldId id="273" r:id="rId12"/>
    <p:sldId id="269" r:id="rId13"/>
    <p:sldId id="270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rogoldap@gmail.com" initials="" lastIdx="4" clrIdx="0">
    <p:extLst>
      <p:ext uri="{19B8F6BF-5375-455C-9EA6-DF929625EA0E}">
        <p15:presenceInfo xmlns:p15="http://schemas.microsoft.com/office/powerpoint/2012/main" userId="60bb84fad11f3b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</a:t>
            </a:r>
            <a:r>
              <a:rPr lang="pl-PL" baseline="0" dirty="0"/>
              <a:t> wg wariantów: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640871062992126"/>
          <c:y val="0.14926582011971881"/>
          <c:w val="0.86859128937007879"/>
          <c:h val="0.704146869918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Dotacja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Wariant A</c:v>
                </c:pt>
                <c:pt idx="1">
                  <c:v>Wariant B</c:v>
                </c:pt>
                <c:pt idx="2">
                  <c:v>Wariant C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21819045</c:v>
                </c:pt>
                <c:pt idx="1">
                  <c:v>21819045</c:v>
                </c:pt>
                <c:pt idx="2">
                  <c:v>21819045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5-4D85-BDFE-9E2003D3897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Własne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Wariant A</c:v>
                </c:pt>
                <c:pt idx="1">
                  <c:v>Wariant B</c:v>
                </c:pt>
                <c:pt idx="2">
                  <c:v>Wariant C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46981335.700000003</c:v>
                </c:pt>
                <c:pt idx="1">
                  <c:v>55931164.700000003</c:v>
                </c:pt>
                <c:pt idx="2">
                  <c:v>63431164.700000003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5-4D85-BDFE-9E2003D3897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Wariant A</c:v>
                </c:pt>
                <c:pt idx="1">
                  <c:v>Wariant B</c:v>
                </c:pt>
                <c:pt idx="2">
                  <c:v>Wariant C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68800380.700000003</c:v>
                </c:pt>
                <c:pt idx="1">
                  <c:v>77750209.700000003</c:v>
                </c:pt>
                <c:pt idx="2">
                  <c:v>85250209.700000003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35-4D85-BDFE-9E2003D389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577560"/>
        <c:axId val="808575760"/>
      </c:barChart>
      <c:catAx>
        <c:axId val="80857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8575760"/>
        <c:crosses val="autoZero"/>
        <c:auto val="1"/>
        <c:lblAlgn val="ctr"/>
        <c:lblOffset val="100"/>
        <c:noMultiLvlLbl val="0"/>
      </c:catAx>
      <c:valAx>
        <c:axId val="8085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857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Ilość</a:t>
            </a:r>
            <a:r>
              <a:rPr lang="pl-PL" b="1" baseline="0" dirty="0"/>
              <a:t> kuracjuszy w ZPL w roku 2023 wg danych GUS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FF0000"/>
                </a:solidFill>
              </a:ln>
              <a:effectLst/>
              <a:sp3d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06-4C65-8279-1B05C0D99A8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3.2812499999999974E-2"/>
                  <c:y val="9.37499942328981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34 700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84375000000001"/>
                      <c:h val="0.104460931074007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E06-4C65-8279-1B05C0D99A8E}"/>
                </c:ext>
              </c:extLst>
            </c:dLbl>
            <c:dLbl>
              <c:idx val="1"/>
              <c:layout>
                <c:manualLayout>
                  <c:x val="3.4374999999999989E-2"/>
                  <c:y val="-2.69531233419585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1</a:t>
                    </a:r>
                    <a:r>
                      <a:rPr lang="en-US" b="1" baseline="0" dirty="0"/>
                      <a:t> 653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9999999999998"/>
                      <c:h val="9.274218179489530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E06-4C65-8279-1B05C0D99A8E}"/>
                </c:ext>
              </c:extLst>
            </c:dLbl>
            <c:dLbl>
              <c:idx val="2"/>
              <c:layout>
                <c:manualLayout>
                  <c:x val="1.40625E-2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6-4C65-8279-1B05C0D99A8E}"/>
                </c:ext>
              </c:extLst>
            </c:dLbl>
            <c:dLbl>
              <c:idx val="3"/>
              <c:layout>
                <c:manualLayout>
                  <c:x val="5.1562499999999886E-2"/>
                  <c:y val="-2.1093748702402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60 581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75"/>
                      <c:h val="0.11383593049729758"/>
                    </c:manualLayout>
                  </c15:layout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Wszystkie 21 ZPL w Polsce w roku 2023</c:v>
                </c:pt>
                <c:pt idx="1">
                  <c:v>Średnio 1 ZPL w Polsce w 2023</c:v>
                </c:pt>
                <c:pt idx="2">
                  <c:v>ZPL w Gołdapi wg projektu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34700</c:v>
                </c:pt>
                <c:pt idx="1">
                  <c:v>1652.3809523809523</c:v>
                </c:pt>
                <c:pt idx="2">
                  <c:v>40581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6-4C65-8279-1B05C0D99A8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Wszystkie 21 ZPL w Polsce w roku 2023</c:v>
                </c:pt>
                <c:pt idx="1">
                  <c:v>Średnio 1 ZPL w Polsce w 2023</c:v>
                </c:pt>
                <c:pt idx="2">
                  <c:v>ZPL w Gołdapi wg projektu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E06-4C65-8279-1B05C0D99A8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Wszystkie 21 ZPL w Polsce w roku 2023</c:v>
                </c:pt>
                <c:pt idx="1">
                  <c:v>Średnio 1 ZPL w Polsce w 2023</c:v>
                </c:pt>
                <c:pt idx="2">
                  <c:v>ZPL w Gołdapi wg projektu 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E06-4C65-8279-1B05C0D99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2140096"/>
        <c:axId val="361599016"/>
        <c:axId val="0"/>
      </c:bar3DChart>
      <c:catAx>
        <c:axId val="3621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1599016"/>
        <c:crosses val="autoZero"/>
        <c:auto val="1"/>
        <c:lblAlgn val="ctr"/>
        <c:lblOffset val="100"/>
        <c:noMultiLvlLbl val="0"/>
      </c:catAx>
      <c:valAx>
        <c:axId val="36159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2140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4A08E-B23D-422C-A036-A74CF12A76B7}" type="datetimeFigureOut">
              <a:rPr lang="pl-PL" smtClean="0"/>
              <a:t>02.11.2024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291-D541-4EE7-8993-CECD9D00E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9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DB291-D541-4EE7-8993-CECD9D00E03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69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9FEF7C-76A5-1042-5EB8-A6E12A9B2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Budowa ZPL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252C62-ED87-33DD-F5C2-C14A70AF9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Koszty dla Gminy</a:t>
            </a:r>
          </a:p>
        </p:txBody>
      </p:sp>
    </p:spTree>
    <p:extLst>
      <p:ext uri="{BB962C8B-B14F-4D97-AF65-F5344CB8AC3E}">
        <p14:creationId xmlns:p14="http://schemas.microsoft.com/office/powerpoint/2010/main" val="35365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1AFF4A-5635-3743-7EB2-76FF2951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4" y="0"/>
            <a:ext cx="11324253" cy="40741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EE832F6-3542-C13D-D6AC-3471887E19AC}"/>
              </a:ext>
            </a:extLst>
          </p:cNvPr>
          <p:cNvSpPr txBox="1"/>
          <p:nvPr/>
        </p:nvSpPr>
        <p:spPr>
          <a:xfrm>
            <a:off x="1004594" y="4178041"/>
            <a:ext cx="11010123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>
                <a:solidFill>
                  <a:srgbClr val="000000"/>
                </a:solidFill>
                <a:effectLst/>
              </a:rPr>
              <a:t>Skierowanie do Zakładu Przyrodoleczniczego wystawia lekarz podstawowej opieki zdrowotnej lub lekarz specjalista !!!</a:t>
            </a:r>
          </a:p>
          <a:p>
            <a:pPr algn="ctr"/>
            <a:r>
              <a:rPr lang="pl-PL" sz="3200" b="1" u="sng" dirty="0">
                <a:solidFill>
                  <a:srgbClr val="000000"/>
                </a:solidFill>
              </a:rPr>
              <a:t>W niektórych modelach jest możliwość korzystania z niektórych usług bez skierowania lekarza, ale taki model trzeba stworzyć. Zakład przyrodoleczniczy nie funkcjonuje jak basen publiczny.</a:t>
            </a:r>
            <a:endParaRPr lang="pl-PL" sz="3200" b="1" u="sng" dirty="0"/>
          </a:p>
        </p:txBody>
      </p:sp>
    </p:spTree>
    <p:extLst>
      <p:ext uri="{BB962C8B-B14F-4D97-AF65-F5344CB8AC3E}">
        <p14:creationId xmlns:p14="http://schemas.microsoft.com/office/powerpoint/2010/main" val="257036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DA7A14D0-0CA7-AB0F-F38C-037A1A6D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77025"/>
            <a:ext cx="11724640" cy="205308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04CF043-4138-0C86-46E6-337007E5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" y="2211387"/>
            <a:ext cx="11724640" cy="477202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FD6F002-544E-56FB-733A-49661E6C5CB1}"/>
              </a:ext>
            </a:extLst>
          </p:cNvPr>
          <p:cNvSpPr txBox="1"/>
          <p:nvPr/>
        </p:nvSpPr>
        <p:spPr>
          <a:xfrm>
            <a:off x="914400" y="4597399"/>
            <a:ext cx="982472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</a:rPr>
              <a:t>Czyli jeśli nie osiągniemy wskaźników i tak będziemy musieli zwrócić część lub całość dotacji. Poniesiemy koszty utrzymania trwałości projektu + zwrot części lub całości dotacji</a:t>
            </a:r>
          </a:p>
        </p:txBody>
      </p:sp>
    </p:spTree>
    <p:extLst>
      <p:ext uri="{BB962C8B-B14F-4D97-AF65-F5344CB8AC3E}">
        <p14:creationId xmlns:p14="http://schemas.microsoft.com/office/powerpoint/2010/main" val="225746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C6190D-3FA2-39F4-5C3C-DF1D2EFC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76" y="3584648"/>
            <a:ext cx="11172825" cy="26384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9315042-4567-8598-3AF3-299FF2E1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7" y="96447"/>
            <a:ext cx="11249025" cy="35909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473418B-700A-3FB5-9AA4-B070BCB18798}"/>
              </a:ext>
            </a:extLst>
          </p:cNvPr>
          <p:cNvSpPr txBox="1"/>
          <p:nvPr/>
        </p:nvSpPr>
        <p:spPr>
          <a:xfrm>
            <a:off x="1129002" y="5761408"/>
            <a:ext cx="107395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Nawet założenie 5000 osób korzystających w tym modelu jest znacznie przewyższające realia. Dane GUS za rok 2023 mówią o 34 700 pacjentach, korzystających z usług w 21 zakładach przyrodoleczniczych. Daje to średnio 1652,38 osoby na zakład.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1DC3FAE-8A0A-E8CC-340F-5E250684008C}"/>
              </a:ext>
            </a:extLst>
          </p:cNvPr>
          <p:cNvSpPr/>
          <p:nvPr/>
        </p:nvSpPr>
        <p:spPr>
          <a:xfrm flipV="1">
            <a:off x="965549" y="5344159"/>
            <a:ext cx="11066443" cy="14173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7CBF9C0-D338-BAFB-2F0F-C780C61C18AB}"/>
              </a:ext>
            </a:extLst>
          </p:cNvPr>
          <p:cNvSpPr/>
          <p:nvPr/>
        </p:nvSpPr>
        <p:spPr>
          <a:xfrm>
            <a:off x="1033966" y="2802329"/>
            <a:ext cx="11066443" cy="4876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47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90AD2B-ADBB-08E0-FC53-D61461E588C9}"/>
              </a:ext>
            </a:extLst>
          </p:cNvPr>
          <p:cNvSpPr txBox="1"/>
          <p:nvPr/>
        </p:nvSpPr>
        <p:spPr>
          <a:xfrm>
            <a:off x="1546393" y="-18098"/>
            <a:ext cx="10273005" cy="89562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Analiza ekonomiczna dotycząca projektu budowy ZPL, koncentrując się na finansowych konsekwencjach dla budżetu gminy:</a:t>
            </a:r>
            <a:br>
              <a:rPr lang="pl-PL" sz="1800" dirty="0"/>
            </a:br>
            <a:endParaRPr lang="pl-PL" sz="1800" dirty="0"/>
          </a:p>
          <a:p>
            <a:r>
              <a:rPr lang="pl-PL" sz="1800" b="1" dirty="0"/>
              <a:t>Koszty funkcjonowania</a:t>
            </a:r>
            <a:r>
              <a:rPr lang="pl-PL" sz="1800" dirty="0"/>
              <a:t>: Przy założeniu, że roczny wynik finansowy wynosi 5 mln zł, a zakład będzie musiał być utrzymywany przez 5 lat, całkowity koszt wynosi 25 mln zł. Istnieją obawy, że te przewidywania są niedoszacowane, a rzeczywiste koszty mogą wynosić od 6 do 7 mln zł rocznie, co zwiększyłoby całkowite obciążenie budżetu.</a:t>
            </a:r>
          </a:p>
          <a:p>
            <a:endParaRPr lang="pl-PL" sz="1800" b="1" dirty="0"/>
          </a:p>
          <a:p>
            <a:r>
              <a:rPr lang="pl-PL" sz="1800" b="1" dirty="0"/>
              <a:t>Wątpliwości w analizie ekonomicznej</a:t>
            </a:r>
            <a:r>
              <a:rPr lang="pl-PL" sz="1800" dirty="0"/>
              <a:t>: Analiza finansowa nie uwzględnia wielu istotnych kosztów, zmian w gospodarce, inflacji oraz wymagań prawnych związanych z regulacjami zdrowotnymi. To może prowadzić do błędnych założeń i optymistycznych prognoz.</a:t>
            </a:r>
          </a:p>
          <a:p>
            <a:endParaRPr lang="pl-PL" sz="1800" b="1" dirty="0"/>
          </a:p>
          <a:p>
            <a:r>
              <a:rPr lang="pl-PL" sz="1800" b="1" dirty="0"/>
              <a:t>Zwrot dotacji</a:t>
            </a:r>
            <a:r>
              <a:rPr lang="pl-PL" sz="1800" dirty="0"/>
              <a:t>: Stan na lipiec 2024 roku wskazuje, że zwrot dotacji wynosi 16 132 307,44 zł. Przy rozłożeniu tej kwoty na 10 lat, roczne obciążenie budżetu wynosić będzie z kosztami obsługi długu około 1 750 000 zł.</a:t>
            </a:r>
          </a:p>
          <a:p>
            <a:endParaRPr lang="pl-PL" sz="1800" b="1" dirty="0"/>
          </a:p>
          <a:p>
            <a:r>
              <a:rPr lang="pl-PL" sz="1800" b="1" dirty="0"/>
              <a:t>Porównanie kosztów</a:t>
            </a:r>
            <a:r>
              <a:rPr lang="pl-PL" sz="1800" dirty="0"/>
              <a:t>: Z perspektywy długoterminowej, kontynuacja projektu przy dotacji może być bardziej kosztowna niż zwrot dofinansowania. Poszukiwanie alternatywnych rozwiązań finansowych może być korzystniejsze dla mieszkańców i gminy.</a:t>
            </a:r>
          </a:p>
          <a:p>
            <a:endParaRPr lang="pl-PL" sz="1800" b="1" dirty="0"/>
          </a:p>
          <a:p>
            <a:r>
              <a:rPr lang="pl-PL" sz="1800" b="1" dirty="0"/>
              <a:t>Różnica finansowa</a:t>
            </a:r>
            <a:r>
              <a:rPr lang="pl-PL" sz="1800" dirty="0"/>
              <a:t>: Różnica między kosztami utrzymania zakładu a zwrotem dotacji wynosi między 7 500 000 zł a 15 000 000 mln zł i nie uwzględnia ewentualnych kwot zwrotu dotacji z powodu nie wypełnienia wskaźników, co wskazuje na potencjalną konieczność zwiększenia deficytu budżetowego.</a:t>
            </a:r>
          </a:p>
          <a:p>
            <a:endParaRPr lang="pl-PL" sz="1800" b="1" dirty="0"/>
          </a:p>
          <a:p>
            <a:r>
              <a:rPr lang="pl-PL" sz="1800" b="1" dirty="0"/>
              <a:t>Wnioski:</a:t>
            </a:r>
          </a:p>
          <a:p>
            <a:r>
              <a:rPr lang="pl-PL" sz="1800" dirty="0"/>
              <a:t>1. Projekt budowy zakładu może generować znaczne obciążenia finansowe dla gminy Gołdap, co może być problematyczne, zwłaszcza w kontekście istniejących wątpliwości co do prognoz finansowych.</a:t>
            </a:r>
          </a:p>
          <a:p>
            <a:r>
              <a:rPr lang="pl-PL" sz="1800" dirty="0"/>
              <a:t>2. Niezbędne jest uwzględnienie szerszego zakresu kosztów oraz zmiennych makroekonomicznych w analizach ekonomicznych, aby lepiej ocenić wykonalność i długoterminowe skutki projektu.</a:t>
            </a:r>
          </a:p>
          <a:p>
            <a:r>
              <a:rPr lang="pl-PL" sz="1800" dirty="0"/>
              <a:t>3.Warto rozważyć alternatywne modele finansowania, które mogą zredukować obciążenia budżetowe dla gminy i mieszkańców.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23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E63FBE6-AFAB-8C35-0876-9D19C3E45FED}"/>
              </a:ext>
            </a:extLst>
          </p:cNvPr>
          <p:cNvSpPr txBox="1"/>
          <p:nvPr/>
        </p:nvSpPr>
        <p:spPr>
          <a:xfrm>
            <a:off x="877907" y="643622"/>
            <a:ext cx="10776857" cy="55707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Zwrócić należy uwagę na jeszcze jedną istotną kwestię. </a:t>
            </a:r>
            <a:r>
              <a:rPr lang="pl-PL" sz="4000" u="sng" dirty="0"/>
              <a:t>Od roku 2017 do dnia dzisiejszego, czyli 4 listopada 2024 </a:t>
            </a:r>
            <a:r>
              <a:rPr lang="pl-PL" sz="4000" dirty="0"/>
              <a:t>roku nie opracowano modeli funkcjonowania zakładu przyrodoleczniczego, jego formy prawnej i modelu biznesowego. Nikt nie zadał sobie trudu, aby przeanalizować realne modele funkcjonowania inwestycji za </a:t>
            </a:r>
          </a:p>
          <a:p>
            <a:pPr algn="ctr"/>
            <a:r>
              <a:rPr lang="pl-PL" sz="4000" b="1" u="sng" dirty="0"/>
              <a:t>40 milionów złotych !!!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12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1350C0D-B380-86B2-D1EE-9FB57191AA9F}"/>
              </a:ext>
            </a:extLst>
          </p:cNvPr>
          <p:cNvSpPr txBox="1"/>
          <p:nvPr/>
        </p:nvSpPr>
        <p:spPr>
          <a:xfrm>
            <a:off x="2733040" y="2489200"/>
            <a:ext cx="815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/>
              <a:t>Dziękujemy za uwagę.</a:t>
            </a:r>
          </a:p>
        </p:txBody>
      </p:sp>
    </p:spTree>
    <p:extLst>
      <p:ext uri="{BB962C8B-B14F-4D97-AF65-F5344CB8AC3E}">
        <p14:creationId xmlns:p14="http://schemas.microsoft.com/office/powerpoint/2010/main" val="30944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">
            <a:extLst>
              <a:ext uri="{FF2B5EF4-FFF2-40B4-BE49-F238E27FC236}">
                <a16:creationId xmlns:a16="http://schemas.microsoft.com/office/drawing/2014/main" id="{C0A03F6C-CEE8-AD25-3C42-B8C97FCC91C8}"/>
              </a:ext>
            </a:extLst>
          </p:cNvPr>
          <p:cNvSpPr txBox="1"/>
          <p:nvPr/>
        </p:nvSpPr>
        <p:spPr>
          <a:xfrm>
            <a:off x="904240" y="88434"/>
            <a:ext cx="112877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FF0000"/>
                </a:solidFill>
              </a:rPr>
              <a:t>2017 ZPL  </a:t>
            </a:r>
            <a:r>
              <a:rPr lang="pl-PL" sz="2800" dirty="0"/>
              <a:t>- przewidywany koszt - </a:t>
            </a:r>
            <a:r>
              <a:rPr lang="pl-PL" sz="2800" b="1" dirty="0">
                <a:solidFill>
                  <a:srgbClr val="FF0000"/>
                </a:solidFill>
              </a:rPr>
              <a:t>21 000 000,00 zł</a:t>
            </a:r>
          </a:p>
          <a:p>
            <a:r>
              <a:rPr lang="pl-PL" sz="2800" dirty="0"/>
              <a:t>17 824 357,77 z dotacji (84,99%) do 3 147 942 własne (15,01%)</a:t>
            </a:r>
            <a:br>
              <a:rPr lang="pl-PL" sz="2800" dirty="0"/>
            </a:br>
            <a:r>
              <a:rPr lang="pl-PL" sz="2800" dirty="0"/>
              <a:t>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2024 ZPL  </a:t>
            </a:r>
            <a:r>
              <a:rPr lang="pl-PL" sz="2800" b="1" dirty="0"/>
              <a:t>- </a:t>
            </a:r>
            <a:r>
              <a:rPr lang="pl-PL" sz="2800" dirty="0"/>
              <a:t>	 wydano - </a:t>
            </a:r>
            <a:r>
              <a:rPr lang="pl-PL" sz="2800" b="1" dirty="0">
                <a:solidFill>
                  <a:srgbClr val="FF0000"/>
                </a:solidFill>
              </a:rPr>
              <a:t>17 660 029,90 zł</a:t>
            </a:r>
          </a:p>
          <a:p>
            <a:r>
              <a:rPr lang="pl-PL" sz="2800" dirty="0"/>
              <a:t>1O 709 045 z dotacji (60,64%) 7 094 648,24 własne (40,16%)</a:t>
            </a:r>
            <a:br>
              <a:rPr lang="pl-PL" sz="2800" dirty="0"/>
            </a:br>
            <a:br>
              <a:rPr lang="pl-PL" sz="2800" dirty="0"/>
            </a:br>
            <a:r>
              <a:rPr lang="pl-PL" sz="2800" b="1" dirty="0">
                <a:solidFill>
                  <a:srgbClr val="FF0000"/>
                </a:solidFill>
              </a:rPr>
              <a:t>Do zapłaty faktura </a:t>
            </a:r>
            <a:r>
              <a:rPr lang="pl-PL" sz="2800" dirty="0">
                <a:solidFill>
                  <a:srgbClr val="2A0300"/>
                </a:solidFill>
              </a:rPr>
              <a:t>5 046 647,32 zł + 1 899 869,15 zł = </a:t>
            </a:r>
            <a:r>
              <a:rPr lang="pl-PL" sz="2800" b="1" dirty="0">
                <a:solidFill>
                  <a:srgbClr val="FF0000"/>
                </a:solidFill>
              </a:rPr>
              <a:t>6 946 516,47 zł</a:t>
            </a:r>
          </a:p>
          <a:p>
            <a:r>
              <a:rPr lang="pl-PL" sz="2800" dirty="0"/>
              <a:t>Naprawy wg urzędu </a:t>
            </a:r>
            <a:r>
              <a:rPr lang="pl-PL" sz="2800" b="1" u="sng" dirty="0">
                <a:solidFill>
                  <a:srgbClr val="FF0000"/>
                </a:solidFill>
              </a:rPr>
              <a:t>9 000 000,00 zł - środki  własne</a:t>
            </a:r>
          </a:p>
          <a:p>
            <a:r>
              <a:rPr lang="pl-PL" sz="2800" dirty="0"/>
              <a:t>Dokończenie budowy wg urzędu </a:t>
            </a:r>
            <a:r>
              <a:rPr lang="pl-PL" sz="2800" b="1" u="sng" dirty="0">
                <a:solidFill>
                  <a:srgbClr val="FF0000"/>
                </a:solidFill>
              </a:rPr>
              <a:t>19 000 000 zł </a:t>
            </a:r>
          </a:p>
          <a:p>
            <a:r>
              <a:rPr lang="pl-PL" sz="2800" b="1" dirty="0">
                <a:solidFill>
                  <a:srgbClr val="2A0300"/>
                </a:solidFill>
              </a:rPr>
              <a:t>własne 11 110 000,00 zł + z dotacji 7 890 000,00 zł </a:t>
            </a:r>
            <a:br>
              <a:rPr lang="pl-PL" sz="2800" b="1" dirty="0">
                <a:solidFill>
                  <a:srgbClr val="2A0300"/>
                </a:solidFill>
              </a:rPr>
            </a:br>
            <a:br>
              <a:rPr lang="pl-PL" sz="2800" b="1" dirty="0">
                <a:solidFill>
                  <a:srgbClr val="2A0300"/>
                </a:solidFill>
              </a:rPr>
            </a:br>
            <a:r>
              <a:rPr lang="pl-PL" sz="2800" dirty="0"/>
              <a:t>Trwałość projektu 5 lat własne (</a:t>
            </a:r>
            <a:r>
              <a:rPr lang="pl-PL" sz="1600" dirty="0"/>
              <a:t>omówienie wariantów</a:t>
            </a:r>
            <a:r>
              <a:rPr lang="pl-PL" sz="2800" dirty="0"/>
              <a:t>): </a:t>
            </a:r>
          </a:p>
          <a:p>
            <a:pPr marL="742950" indent="-742950">
              <a:buAutoNum type="alphaUcParenR"/>
            </a:pPr>
            <a:r>
              <a:rPr lang="pl-PL" sz="2800" dirty="0">
                <a:solidFill>
                  <a:srgbClr val="2A0300"/>
                </a:solidFill>
              </a:rPr>
              <a:t>16 050 171,08 zł  		B)25 000 000,00 zł	 C)32 500 000,00 zł</a:t>
            </a:r>
          </a:p>
          <a:p>
            <a:r>
              <a:rPr lang="pl-PL" sz="2800" dirty="0"/>
              <a:t>Razem 21 819 045 z dotacji + własne:</a:t>
            </a:r>
          </a:p>
          <a:p>
            <a:r>
              <a:rPr lang="pl-PL" sz="2800" dirty="0">
                <a:solidFill>
                  <a:srgbClr val="2A0300"/>
                </a:solidFill>
              </a:rPr>
              <a:t>A)     46 981 335,79 zł        B)55 931 164,70 zł    C)63 431 164,70 zł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9928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EA04C61-3E20-8C3A-AEE0-5F48DB56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3562"/>
            <a:ext cx="11353800" cy="31908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19EAA2-33DE-89F4-311E-296EA0730472}"/>
              </a:ext>
            </a:extLst>
          </p:cNvPr>
          <p:cNvSpPr txBox="1"/>
          <p:nvPr/>
        </p:nvSpPr>
        <p:spPr>
          <a:xfrm>
            <a:off x="1635760" y="386080"/>
            <a:ext cx="1032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Tabela planowanych nakładów wymaganych do dokończenia ZPL</a:t>
            </a:r>
          </a:p>
          <a:p>
            <a:pPr algn="ctr"/>
            <a:r>
              <a:rPr lang="pl-PL" dirty="0"/>
              <a:t>Przygotowana przez urząd na dzień 31.10.2024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7D335F3-B438-9C57-6771-2DFEC8053BF0}"/>
              </a:ext>
            </a:extLst>
          </p:cNvPr>
          <p:cNvSpPr txBox="1"/>
          <p:nvPr/>
        </p:nvSpPr>
        <p:spPr>
          <a:xfrm>
            <a:off x="2692400" y="5252720"/>
            <a:ext cx="83921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Zakładane koszty funkcjonowania w kolejnych latach nie uwzględniają inflacji</a:t>
            </a:r>
          </a:p>
          <a:p>
            <a:pPr algn="ctr"/>
            <a:r>
              <a:rPr lang="pl-PL" dirty="0"/>
              <a:t>Błędne założenia przy wyliczeniu szacowanych kosztów funkcjonowania.</a:t>
            </a:r>
          </a:p>
          <a:p>
            <a:pPr algn="ctr"/>
            <a:r>
              <a:rPr lang="pl-PL" dirty="0"/>
              <a:t>W tabeli nie uwzględniono kwoty spornej faktury – około 7 000 000 z odsetkami.</a:t>
            </a:r>
          </a:p>
        </p:txBody>
      </p:sp>
    </p:spTree>
    <p:extLst>
      <p:ext uri="{BB962C8B-B14F-4D97-AF65-F5344CB8AC3E}">
        <p14:creationId xmlns:p14="http://schemas.microsoft.com/office/powerpoint/2010/main" val="208000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D8361CD-44FD-D76F-BB75-A4CCE67D5A93}"/>
              </a:ext>
            </a:extLst>
          </p:cNvPr>
          <p:cNvSpPr txBox="1"/>
          <p:nvPr/>
        </p:nvSpPr>
        <p:spPr>
          <a:xfrm>
            <a:off x="1595120" y="719667"/>
            <a:ext cx="10342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dotacją w zależności od rzeczywistych kosztów funkcjonowania (wg założonych wariantów):</a:t>
            </a:r>
          </a:p>
          <a:p>
            <a:pPr marL="342900" indent="-342900">
              <a:buAutoNum type="alphaUcParenR"/>
            </a:pPr>
            <a:r>
              <a:rPr lang="pl-PL" dirty="0">
                <a:solidFill>
                  <a:srgbClr val="0070C0"/>
                </a:solidFill>
              </a:rPr>
              <a:t>21 819 045 </a:t>
            </a:r>
            <a:r>
              <a:rPr lang="pl-PL" dirty="0"/>
              <a:t>+ </a:t>
            </a:r>
            <a:r>
              <a:rPr lang="pl-PL" sz="1800" dirty="0">
                <a:solidFill>
                  <a:srgbClr val="92D050"/>
                </a:solidFill>
              </a:rPr>
              <a:t>46 981 335,7  </a:t>
            </a:r>
            <a:endParaRPr lang="pl-PL" sz="1800" dirty="0">
              <a:solidFill>
                <a:srgbClr val="FF0000"/>
              </a:solidFill>
            </a:endParaRPr>
          </a:p>
          <a:p>
            <a:pPr marL="342900" indent="-342900">
              <a:buAutoNum type="alphaUcParenR"/>
            </a:pPr>
            <a:r>
              <a:rPr lang="pl-PL" dirty="0">
                <a:solidFill>
                  <a:srgbClr val="0070C0"/>
                </a:solidFill>
              </a:rPr>
              <a:t>21 819 045 </a:t>
            </a:r>
            <a:r>
              <a:rPr lang="pl-PL" dirty="0"/>
              <a:t>+ </a:t>
            </a:r>
            <a:r>
              <a:rPr lang="pl-PL" sz="1800" dirty="0">
                <a:solidFill>
                  <a:srgbClr val="92D050"/>
                </a:solidFill>
              </a:rPr>
              <a:t>55 931 164,7  </a:t>
            </a:r>
            <a:endParaRPr lang="pl-PL" sz="1800" dirty="0">
              <a:solidFill>
                <a:srgbClr val="FF0000"/>
              </a:solidFill>
            </a:endParaRPr>
          </a:p>
          <a:p>
            <a:pPr marL="342900" indent="-342900">
              <a:buAutoNum type="alphaUcParenR"/>
            </a:pPr>
            <a:r>
              <a:rPr lang="pl-PL" dirty="0">
                <a:solidFill>
                  <a:srgbClr val="0070C0"/>
                </a:solidFill>
              </a:rPr>
              <a:t>21 819 045 </a:t>
            </a:r>
            <a:r>
              <a:rPr lang="pl-PL" dirty="0"/>
              <a:t>+ </a:t>
            </a:r>
            <a:r>
              <a:rPr lang="pl-PL" sz="1800" dirty="0">
                <a:solidFill>
                  <a:srgbClr val="92D050"/>
                </a:solidFill>
              </a:rPr>
              <a:t>63 431 164,7  </a:t>
            </a:r>
            <a:endParaRPr lang="pl-PL" sz="18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7DDEB0E-5E76-DBB2-F7F5-72B085310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087347"/>
              </p:ext>
            </p:extLst>
          </p:nvPr>
        </p:nvGraphicFramePr>
        <p:xfrm>
          <a:off x="2032000" y="2072640"/>
          <a:ext cx="8128000" cy="406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08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1543C4E3-15FD-5AE6-D847-0D4C3644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034" y="253998"/>
            <a:ext cx="4731852" cy="292608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A85CC47C-B84D-FC81-D36E-4BA77BC1C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4228" y="3539437"/>
            <a:ext cx="4731852" cy="304424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2D134F67-75C8-EAFF-92B8-1CB13F9D8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3601" y="3539437"/>
            <a:ext cx="5066718" cy="3044244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7D394E6A-F995-7444-C426-FD20FD7F2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9391" y="274319"/>
            <a:ext cx="4836229" cy="29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AE5C73-2C02-2982-06C9-4DF6260A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80" y="812800"/>
            <a:ext cx="5690454" cy="46360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55A60D-6B50-9A7A-5FC1-55B40D63E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60" y="666750"/>
            <a:ext cx="5585760" cy="5524500"/>
          </a:xfrm>
          <a:prstGeom prst="rect">
            <a:avLst/>
          </a:prstGeom>
        </p:spPr>
      </p:pic>
      <p:sp>
        <p:nvSpPr>
          <p:cNvPr id="10" name="Schemat blokowy: terminator 9">
            <a:extLst>
              <a:ext uri="{FF2B5EF4-FFF2-40B4-BE49-F238E27FC236}">
                <a16:creationId xmlns:a16="http://schemas.microsoft.com/office/drawing/2014/main" id="{6C9B5E2C-6DC5-CC25-313B-5A6F456585DD}"/>
              </a:ext>
            </a:extLst>
          </p:cNvPr>
          <p:cNvSpPr/>
          <p:nvPr/>
        </p:nvSpPr>
        <p:spPr>
          <a:xfrm>
            <a:off x="711200" y="4655976"/>
            <a:ext cx="3263641" cy="447869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E337213F-5300-B500-8794-EE7CA602D3FF}"/>
              </a:ext>
            </a:extLst>
          </p:cNvPr>
          <p:cNvSpPr/>
          <p:nvPr/>
        </p:nvSpPr>
        <p:spPr>
          <a:xfrm>
            <a:off x="11035004" y="4086808"/>
            <a:ext cx="1156996" cy="793102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2C107566-355F-F79D-4923-7A1AE67E2F3C}"/>
              </a:ext>
            </a:extLst>
          </p:cNvPr>
          <p:cNvSpPr/>
          <p:nvPr/>
        </p:nvSpPr>
        <p:spPr>
          <a:xfrm>
            <a:off x="11233124" y="1960880"/>
            <a:ext cx="760756" cy="50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00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F99F6F8-E46D-C9D0-F05A-2B1BE9665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78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66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B9516B-4C77-2157-FA43-A909446E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4" y="305578"/>
            <a:ext cx="7058025" cy="2514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BF8B5C3-4299-EAF8-859B-E71C2386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74" y="2946238"/>
            <a:ext cx="7038975" cy="20478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22F871-0A2B-64B8-A65E-4C4A5FD73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23" y="5120173"/>
            <a:ext cx="7077075" cy="1543050"/>
          </a:xfrm>
          <a:prstGeom prst="rect">
            <a:avLst/>
          </a:prstGeom>
        </p:spPr>
      </p:pic>
      <p:sp>
        <p:nvSpPr>
          <p:cNvPr id="8" name="Schemat blokowy: terminator 7">
            <a:extLst>
              <a:ext uri="{FF2B5EF4-FFF2-40B4-BE49-F238E27FC236}">
                <a16:creationId xmlns:a16="http://schemas.microsoft.com/office/drawing/2014/main" id="{7B26CF2E-6FE9-92B5-693F-1D32976ECD25}"/>
              </a:ext>
            </a:extLst>
          </p:cNvPr>
          <p:cNvSpPr/>
          <p:nvPr/>
        </p:nvSpPr>
        <p:spPr>
          <a:xfrm>
            <a:off x="1254868" y="1848255"/>
            <a:ext cx="5846323" cy="379379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F4719D1-F73A-5A0F-5C71-549F7C1AF198}"/>
              </a:ext>
            </a:extLst>
          </p:cNvPr>
          <p:cNvCxnSpPr/>
          <p:nvPr/>
        </p:nvCxnSpPr>
        <p:spPr>
          <a:xfrm>
            <a:off x="5865779" y="4727643"/>
            <a:ext cx="2033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D1066AF-A963-2E7F-9FC5-0DD88B60C181}"/>
              </a:ext>
            </a:extLst>
          </p:cNvPr>
          <p:cNvCxnSpPr/>
          <p:nvPr/>
        </p:nvCxnSpPr>
        <p:spPr>
          <a:xfrm>
            <a:off x="878923" y="5301574"/>
            <a:ext cx="8817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chemat blokowy: terminator 12">
            <a:extLst>
              <a:ext uri="{FF2B5EF4-FFF2-40B4-BE49-F238E27FC236}">
                <a16:creationId xmlns:a16="http://schemas.microsoft.com/office/drawing/2014/main" id="{CDF46B96-6012-5373-AB57-66EF6523A55A}"/>
              </a:ext>
            </a:extLst>
          </p:cNvPr>
          <p:cNvSpPr/>
          <p:nvPr/>
        </p:nvSpPr>
        <p:spPr>
          <a:xfrm>
            <a:off x="1254868" y="6040877"/>
            <a:ext cx="3317132" cy="350189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terminator 13">
            <a:extLst>
              <a:ext uri="{FF2B5EF4-FFF2-40B4-BE49-F238E27FC236}">
                <a16:creationId xmlns:a16="http://schemas.microsoft.com/office/drawing/2014/main" id="{36622580-5D07-88F5-1027-2A6F2E701F32}"/>
              </a:ext>
            </a:extLst>
          </p:cNvPr>
          <p:cNvSpPr/>
          <p:nvPr/>
        </p:nvSpPr>
        <p:spPr>
          <a:xfrm>
            <a:off x="2091447" y="5447488"/>
            <a:ext cx="2363821" cy="321231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78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08761D6-7E0A-CFC4-0C84-018EC74D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01" y="280890"/>
            <a:ext cx="6614335" cy="5972175"/>
          </a:xfrm>
          <a:prstGeom prst="rect">
            <a:avLst/>
          </a:prstGeom>
        </p:spPr>
      </p:pic>
      <p:sp>
        <p:nvSpPr>
          <p:cNvPr id="6" name="Schemat blokowy: terminator 5">
            <a:extLst>
              <a:ext uri="{FF2B5EF4-FFF2-40B4-BE49-F238E27FC236}">
                <a16:creationId xmlns:a16="http://schemas.microsoft.com/office/drawing/2014/main" id="{5F254659-BD40-D584-3801-95A2FDA33D8F}"/>
              </a:ext>
            </a:extLst>
          </p:cNvPr>
          <p:cNvSpPr/>
          <p:nvPr/>
        </p:nvSpPr>
        <p:spPr>
          <a:xfrm>
            <a:off x="1544320" y="3931920"/>
            <a:ext cx="6939280" cy="701040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terminator 6">
            <a:extLst>
              <a:ext uri="{FF2B5EF4-FFF2-40B4-BE49-F238E27FC236}">
                <a16:creationId xmlns:a16="http://schemas.microsoft.com/office/drawing/2014/main" id="{03B85D87-C6A7-A3B8-305C-24D6659999A2}"/>
              </a:ext>
            </a:extLst>
          </p:cNvPr>
          <p:cNvSpPr/>
          <p:nvPr/>
        </p:nvSpPr>
        <p:spPr>
          <a:xfrm>
            <a:off x="1566538" y="604935"/>
            <a:ext cx="6939279" cy="701040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483479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3977</TotalTime>
  <Words>733</Words>
  <Application>Microsoft Office PowerPoint</Application>
  <PresentationFormat>Panoramiczny</PresentationFormat>
  <Paragraphs>50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Przycinanie</vt:lpstr>
      <vt:lpstr>Budowa ZPL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agrogoldap@gmail.com</dc:creator>
  <cp:lastModifiedBy>agrogoldap@gmail.com</cp:lastModifiedBy>
  <cp:revision>13</cp:revision>
  <dcterms:created xsi:type="dcterms:W3CDTF">2024-11-01T21:06:56Z</dcterms:created>
  <dcterms:modified xsi:type="dcterms:W3CDTF">2024-11-04T15:24:23Z</dcterms:modified>
</cp:coreProperties>
</file>