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2" r:id="rId1"/>
    <p:sldMasterId id="2147484050" r:id="rId2"/>
    <p:sldMasterId id="2147484068" r:id="rId3"/>
    <p:sldMasterId id="2147484032" r:id="rId4"/>
    <p:sldMasterId id="2147484020" r:id="rId5"/>
  </p:sldMasterIdLst>
  <p:notesMasterIdLst>
    <p:notesMasterId r:id="rId29"/>
  </p:notesMasterIdLst>
  <p:sldIdLst>
    <p:sldId id="256" r:id="rId6"/>
    <p:sldId id="257" r:id="rId7"/>
    <p:sldId id="258" r:id="rId8"/>
    <p:sldId id="259" r:id="rId9"/>
    <p:sldId id="261" r:id="rId10"/>
    <p:sldId id="260" r:id="rId11"/>
    <p:sldId id="263" r:id="rId12"/>
    <p:sldId id="262" r:id="rId13"/>
    <p:sldId id="264" r:id="rId14"/>
    <p:sldId id="265" r:id="rId15"/>
    <p:sldId id="279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bez tytułu" id="{F42F1243-8670-454D-8BA8-CE8DD0AF3D5B}">
          <p14:sldIdLst>
            <p14:sldId id="256"/>
            <p14:sldId id="257"/>
            <p14:sldId id="258"/>
            <p14:sldId id="259"/>
            <p14:sldId id="261"/>
            <p14:sldId id="260"/>
            <p14:sldId id="263"/>
            <p14:sldId id="262"/>
            <p14:sldId id="264"/>
            <p14:sldId id="265"/>
            <p14:sldId id="279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3633" autoAdjust="0"/>
  </p:normalViewPr>
  <p:slideViewPr>
    <p:cSldViewPr snapToGrid="0">
      <p:cViewPr varScale="1">
        <p:scale>
          <a:sx n="107" d="100"/>
          <a:sy n="107" d="100"/>
        </p:scale>
        <p:origin x="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0" baseline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400" b="1"/>
              <a:t>Liczba dzieci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0" baseline="0">
              <a:ln w="0"/>
              <a:solidFill>
                <a:sysClr val="windowText" lastClr="0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dzieci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none" spc="0" baseline="0">
                    <a:ln w="0"/>
                    <a:solidFill>
                      <a:sysClr val="windowText" lastClr="000000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Szkoła Podstawowa nr 1 z Oddziałami Integracyjnymi im. Mikołaja Kopernika</c:v>
                </c:pt>
                <c:pt idx="1">
                  <c:v>Szkoła Podstawowa nr 2 im. Marszałka Józefa Piłsudskiego w Gołdapi</c:v>
                </c:pt>
                <c:pt idx="2">
                  <c:v>Szkoła Podstawowa nr 3  im. Tadeusza Kościuszki  w Gołdapi</c:v>
                </c:pt>
                <c:pt idx="3">
                  <c:v>Szkoła Podstawowa nr 5 im. Noblistów Polskich w Gołdapi</c:v>
                </c:pt>
                <c:pt idx="4">
                  <c:v>Szkoła Podstawowa w Pogorzeli</c:v>
                </c:pt>
                <c:pt idx="5">
                  <c:v>Szkoła Podstawowa im. Michała Kajki w Grabowie</c:v>
                </c:pt>
                <c:pt idx="6">
                  <c:v>Przedszkole Samorządowe w Gołdapi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449</c:v>
                </c:pt>
                <c:pt idx="1">
                  <c:v>245</c:v>
                </c:pt>
                <c:pt idx="2">
                  <c:v>633</c:v>
                </c:pt>
                <c:pt idx="3">
                  <c:v>412</c:v>
                </c:pt>
                <c:pt idx="4">
                  <c:v>72</c:v>
                </c:pt>
                <c:pt idx="5">
                  <c:v>152</c:v>
                </c:pt>
                <c:pt idx="6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68-47A0-85AE-601E48DBBF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3902720"/>
        <c:axId val="673905632"/>
      </c:barChart>
      <c:catAx>
        <c:axId val="673902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baseline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pl-PL"/>
          </a:p>
        </c:txPr>
        <c:crossAx val="673905632"/>
        <c:crosses val="autoZero"/>
        <c:auto val="1"/>
        <c:lblAlgn val="ctr"/>
        <c:lblOffset val="100"/>
        <c:noMultiLvlLbl val="0"/>
      </c:catAx>
      <c:valAx>
        <c:axId val="673905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baseline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pl-PL"/>
          </a:p>
        </c:txPr>
        <c:crossAx val="67390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cap="none" spc="0" baseline="0">
              <a:ln w="0"/>
              <a:solidFill>
                <a:sysClr val="windowText" lastClr="0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cap="none" spc="0">
          <a:ln w="0"/>
          <a:solidFill>
            <a:sysClr val="windowText" lastClr="000000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</a:defRPr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osób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Arkusz1!$A$2:$A$8</c:f>
              <c:strCache>
                <c:ptCount val="7"/>
                <c:pt idx="0">
                  <c:v>Szkoła Podstawowa nr 1 z Oddziałami Integracyjnymi im. Mikołaja Kopernika</c:v>
                </c:pt>
                <c:pt idx="1">
                  <c:v>Szkoła Podstawowa nr 2 im. Marszałka Józefa Piłsudskiego w Gołdapi</c:v>
                </c:pt>
                <c:pt idx="2">
                  <c:v>Szkoła Podstawowa nr 3  im. Tadeusza Kościuszki  w Gołdapi</c:v>
                </c:pt>
                <c:pt idx="3">
                  <c:v>Szkoła Podstawowa nr 5 im. Noblistów Polskich w Gołdapi</c:v>
                </c:pt>
                <c:pt idx="4">
                  <c:v>Szkoła Podstawowa im. Michała Kajki w Grabowie</c:v>
                </c:pt>
                <c:pt idx="5">
                  <c:v>Szkoła Podstawowa w Pogorzeli</c:v>
                </c:pt>
                <c:pt idx="6">
                  <c:v>Przedszkole Samorządowe w Gołdapi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44</c:v>
                </c:pt>
                <c:pt idx="1">
                  <c:v>33</c:v>
                </c:pt>
                <c:pt idx="2">
                  <c:v>56</c:v>
                </c:pt>
                <c:pt idx="3">
                  <c:v>33</c:v>
                </c:pt>
                <c:pt idx="4">
                  <c:v>22</c:v>
                </c:pt>
                <c:pt idx="5">
                  <c:v>13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0A-43DD-9E32-EC885D13EDD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liczba etatów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Arkusz1!$A$2:$A$8</c:f>
              <c:strCache>
                <c:ptCount val="7"/>
                <c:pt idx="0">
                  <c:v>Szkoła Podstawowa nr 1 z Oddziałami Integracyjnymi im. Mikołaja Kopernika</c:v>
                </c:pt>
                <c:pt idx="1">
                  <c:v>Szkoła Podstawowa nr 2 im. Marszałka Józefa Piłsudskiego w Gołdapi</c:v>
                </c:pt>
                <c:pt idx="2">
                  <c:v>Szkoła Podstawowa nr 3  im. Tadeusza Kościuszki  w Gołdapi</c:v>
                </c:pt>
                <c:pt idx="3">
                  <c:v>Szkoła Podstawowa nr 5 im. Noblistów Polskich w Gołdapi</c:v>
                </c:pt>
                <c:pt idx="4">
                  <c:v>Szkoła Podstawowa im. Michała Kajki w Grabowie</c:v>
                </c:pt>
                <c:pt idx="5">
                  <c:v>Szkoła Podstawowa w Pogorzeli</c:v>
                </c:pt>
                <c:pt idx="6">
                  <c:v>Przedszkole Samorządowe w Gołdapi</c:v>
                </c:pt>
              </c:strCache>
            </c:strRef>
          </c:cat>
          <c:val>
            <c:numRef>
              <c:f>Arkusz1!$C$2:$C$8</c:f>
              <c:numCache>
                <c:formatCode>General</c:formatCode>
                <c:ptCount val="7"/>
                <c:pt idx="0">
                  <c:v>51.43</c:v>
                </c:pt>
                <c:pt idx="1">
                  <c:v>35.85</c:v>
                </c:pt>
                <c:pt idx="2">
                  <c:v>62.11</c:v>
                </c:pt>
                <c:pt idx="3">
                  <c:v>39.56</c:v>
                </c:pt>
                <c:pt idx="4">
                  <c:v>19</c:v>
                </c:pt>
                <c:pt idx="5">
                  <c:v>14.71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0A-43DD-9E32-EC885D13E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9819504"/>
        <c:axId val="669816176"/>
      </c:barChart>
      <c:catAx>
        <c:axId val="66981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69816176"/>
        <c:crosses val="autoZero"/>
        <c:auto val="1"/>
        <c:lblAlgn val="ctr"/>
        <c:lblOffset val="100"/>
        <c:noMultiLvlLbl val="0"/>
      </c:catAx>
      <c:valAx>
        <c:axId val="66981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6981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014064060576498"/>
          <c:y val="0.92159193904718739"/>
          <c:w val="0.57971871878847003"/>
          <c:h val="7.84080609528125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UDZIAŁ POSZCZEGÓLNYCH POZIOMÓW AWANSU ZAWODOWEGO NAUCZYCIELI OGÓŁEM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AEC-4E46-A22C-542D96DE627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AEC-4E46-A22C-542D96DE6279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AEC-4E46-A22C-542D96DE627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AEC-4E46-A22C-542D96DE6279}"/>
              </c:ext>
            </c:extLst>
          </c:dPt>
          <c:dLbls>
            <c:dLbl>
              <c:idx val="0"/>
              <c:layout>
                <c:manualLayout>
                  <c:x val="-0.19568808937200649"/>
                  <c:y val="0.125838174458015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30465220710338"/>
                      <c:h val="0.140941405388260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EC-4E46-A22C-542D96DE62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3"/>
                <c:pt idx="0">
                  <c:v>Początkujący/kontraktowy</c:v>
                </c:pt>
                <c:pt idx="1">
                  <c:v>Mianowany</c:v>
                </c:pt>
                <c:pt idx="2">
                  <c:v>Dyplomowany</c:v>
                </c:pt>
              </c:strCache>
            </c:strRef>
          </c:cat>
          <c:val>
            <c:numRef>
              <c:f>Arkusz1!$B$2:$B$5</c:f>
              <c:numCache>
                <c:formatCode>0.00%</c:formatCode>
                <c:ptCount val="4"/>
                <c:pt idx="0">
                  <c:v>0.1605</c:v>
                </c:pt>
                <c:pt idx="1">
                  <c:v>0.20180000000000001</c:v>
                </c:pt>
                <c:pt idx="2">
                  <c:v>0.63300000000000001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EC-4E46-A22C-542D96DE627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7361785505978433"/>
          <c:y val="0.41776715410573678"/>
          <c:w val="0.31249325605132688"/>
          <c:h val="0.323910136232970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pl-PL"/>
              <a:t>UDZIAŁ POSZCZEGÓLNYCH GRUP AWANSU ZAWODOWEGO NAUCZYCIELI W PLACÓWKACH</a:t>
            </a:r>
          </a:p>
        </c:rich>
      </c:tx>
      <c:layout>
        <c:manualLayout>
          <c:xMode val="edge"/>
          <c:yMode val="edge"/>
          <c:x val="0.10988376130333675"/>
          <c:y val="1.7440192587391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08960573476703"/>
          <c:w val="0.9526779952677995"/>
          <c:h val="0.6653351395591680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Początkujący/kontraktowy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35,29%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FDC-4F62-A8E8-5B8D8E194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SP 1</c:v>
                </c:pt>
                <c:pt idx="1">
                  <c:v>SP 2</c:v>
                </c:pt>
                <c:pt idx="2">
                  <c:v>SP 3</c:v>
                </c:pt>
                <c:pt idx="3">
                  <c:v>SP 5</c:v>
                </c:pt>
                <c:pt idx="4">
                  <c:v>SP Grabowo</c:v>
                </c:pt>
                <c:pt idx="5">
                  <c:v>SP Pogorzel</c:v>
                </c:pt>
                <c:pt idx="6">
                  <c:v>PS 1</c:v>
                </c:pt>
              </c:strCache>
            </c:strRef>
          </c:cat>
          <c:val>
            <c:numRef>
              <c:f>Arkusz1!$B$2:$B$8</c:f>
              <c:numCache>
                <c:formatCode>0.00%</c:formatCode>
                <c:ptCount val="7"/>
                <c:pt idx="0">
                  <c:v>0.15909999999999999</c:v>
                </c:pt>
                <c:pt idx="1">
                  <c:v>0.18179999999999999</c:v>
                </c:pt>
                <c:pt idx="2">
                  <c:v>7.1400000000000005E-2</c:v>
                </c:pt>
                <c:pt idx="3">
                  <c:v>0.1515</c:v>
                </c:pt>
                <c:pt idx="4">
                  <c:v>0.1363</c:v>
                </c:pt>
                <c:pt idx="5">
                  <c:v>0.23080000000000001</c:v>
                </c:pt>
                <c:pt idx="6" formatCode="0%">
                  <c:v>0.35289999999999999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3D-4EC4-9792-2CB895B12CD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Mianowany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15,38%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FDC-4F62-A8E8-5B8D8E194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SP 1</c:v>
                </c:pt>
                <c:pt idx="1">
                  <c:v>SP 2</c:v>
                </c:pt>
                <c:pt idx="2">
                  <c:v>SP 3</c:v>
                </c:pt>
                <c:pt idx="3">
                  <c:v>SP 5</c:v>
                </c:pt>
                <c:pt idx="4">
                  <c:v>SP Grabowo</c:v>
                </c:pt>
                <c:pt idx="5">
                  <c:v>SP Pogorzel</c:v>
                </c:pt>
                <c:pt idx="6">
                  <c:v>PS 1</c:v>
                </c:pt>
              </c:strCache>
            </c:strRef>
          </c:cat>
          <c:val>
            <c:numRef>
              <c:f>Arkusz1!$C$2:$C$8</c:f>
              <c:numCache>
                <c:formatCode>0.00%</c:formatCode>
                <c:ptCount val="7"/>
                <c:pt idx="0">
                  <c:v>0.11360000000000001</c:v>
                </c:pt>
                <c:pt idx="1">
                  <c:v>0.1212</c:v>
                </c:pt>
                <c:pt idx="2">
                  <c:v>0.33929999999999999</c:v>
                </c:pt>
                <c:pt idx="3">
                  <c:v>0.30299999999999999</c:v>
                </c:pt>
                <c:pt idx="4">
                  <c:v>4.5499999999999999E-2</c:v>
                </c:pt>
                <c:pt idx="5" formatCode="0%">
                  <c:v>0.15379999999999999</c:v>
                </c:pt>
                <c:pt idx="6">
                  <c:v>0.29409999999999997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3D-4EC4-9792-2CB895B12CD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Dyplomowany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54,55%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FDC-4F62-A8E8-5B8D8E194C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SP 1</c:v>
                </c:pt>
                <c:pt idx="1">
                  <c:v>SP 2</c:v>
                </c:pt>
                <c:pt idx="2">
                  <c:v>SP 3</c:v>
                </c:pt>
                <c:pt idx="3">
                  <c:v>SP 5</c:v>
                </c:pt>
                <c:pt idx="4">
                  <c:v>SP Grabowo</c:v>
                </c:pt>
                <c:pt idx="5">
                  <c:v>SP Pogorzel</c:v>
                </c:pt>
                <c:pt idx="6">
                  <c:v>PS 1</c:v>
                </c:pt>
              </c:strCache>
            </c:strRef>
          </c:cat>
          <c:val>
            <c:numRef>
              <c:f>Arkusz1!$D$2:$D$8</c:f>
              <c:numCache>
                <c:formatCode>0.00%</c:formatCode>
                <c:ptCount val="7"/>
                <c:pt idx="0">
                  <c:v>0.72729999999999995</c:v>
                </c:pt>
                <c:pt idx="1">
                  <c:v>0.69699999999999995</c:v>
                </c:pt>
                <c:pt idx="2">
                  <c:v>0.58930000000000005</c:v>
                </c:pt>
                <c:pt idx="3" formatCode="0%">
                  <c:v>0.54549999999999998</c:v>
                </c:pt>
                <c:pt idx="4">
                  <c:v>0.81820000000000004</c:v>
                </c:pt>
                <c:pt idx="5">
                  <c:v>0.61539999999999995</c:v>
                </c:pt>
                <c:pt idx="6">
                  <c:v>0.35289999999999999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3D-4EC4-9792-2CB895B12C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0720712"/>
        <c:axId val="750721768"/>
        <c:axId val="0"/>
      </c:bar3DChart>
      <c:catAx>
        <c:axId val="750720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pl-PL"/>
          </a:p>
        </c:txPr>
        <c:crossAx val="750721768"/>
        <c:crosses val="autoZero"/>
        <c:auto val="1"/>
        <c:lblAlgn val="ctr"/>
        <c:lblOffset val="100"/>
        <c:noMultiLvlLbl val="0"/>
      </c:catAx>
      <c:valAx>
        <c:axId val="75072176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750720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latin typeface="Book Antiqua" panose="02040602050305030304" pitchFamily="18" charset="0"/>
        </a:defRPr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Nauczyciele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SP 1</c:v>
                </c:pt>
                <c:pt idx="1">
                  <c:v>SP 2</c:v>
                </c:pt>
                <c:pt idx="2">
                  <c:v>SP 3</c:v>
                </c:pt>
                <c:pt idx="3">
                  <c:v>SP 5</c:v>
                </c:pt>
                <c:pt idx="4">
                  <c:v>SP Grabowo</c:v>
                </c:pt>
                <c:pt idx="5">
                  <c:v>SP Pogorzel</c:v>
                </c:pt>
                <c:pt idx="6">
                  <c:v>PS Nr 1</c:v>
                </c:pt>
              </c:strCache>
            </c:strRef>
          </c:cat>
          <c:val>
            <c:numRef>
              <c:f>Arkusz1!$B$2:$B$8</c:f>
              <c:numCache>
                <c:formatCode>0.00%</c:formatCode>
                <c:ptCount val="7"/>
                <c:pt idx="0">
                  <c:v>0.84609999999999996</c:v>
                </c:pt>
                <c:pt idx="1">
                  <c:v>0.86839999999999995</c:v>
                </c:pt>
                <c:pt idx="2">
                  <c:v>0.73680000000000001</c:v>
                </c:pt>
                <c:pt idx="3">
                  <c:v>0.80489999999999995</c:v>
                </c:pt>
                <c:pt idx="4">
                  <c:v>0.73399999999999999</c:v>
                </c:pt>
                <c:pt idx="5">
                  <c:v>0.76470000000000005</c:v>
                </c:pt>
                <c:pt idx="6">
                  <c:v>0.5484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78-49A1-BD65-37426150FB0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Administracja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SP 1</c:v>
                </c:pt>
                <c:pt idx="1">
                  <c:v>SP 2</c:v>
                </c:pt>
                <c:pt idx="2">
                  <c:v>SP 3</c:v>
                </c:pt>
                <c:pt idx="3">
                  <c:v>SP 5</c:v>
                </c:pt>
                <c:pt idx="4">
                  <c:v>SP Grabowo</c:v>
                </c:pt>
                <c:pt idx="5">
                  <c:v>SP Pogorzel</c:v>
                </c:pt>
                <c:pt idx="6">
                  <c:v>PS Nr 1</c:v>
                </c:pt>
              </c:strCache>
            </c:strRef>
          </c:cat>
          <c:val>
            <c:numRef>
              <c:f>Arkusz1!$C$2:$C$8</c:f>
              <c:numCache>
                <c:formatCode>0.00%</c:formatCode>
                <c:ptCount val="7"/>
                <c:pt idx="0">
                  <c:v>3.8399999999999997E-2</c:v>
                </c:pt>
                <c:pt idx="1">
                  <c:v>2.63E-2</c:v>
                </c:pt>
                <c:pt idx="2">
                  <c:v>2.63E-2</c:v>
                </c:pt>
                <c:pt idx="3">
                  <c:v>2.4400000000000002E-2</c:v>
                </c:pt>
                <c:pt idx="4">
                  <c:v>6.6000000000000003E-2</c:v>
                </c:pt>
                <c:pt idx="5">
                  <c:v>5.8799999999999998E-2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78-49A1-BD65-37426150FB0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Obsługa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SP 1</c:v>
                </c:pt>
                <c:pt idx="1">
                  <c:v>SP 2</c:v>
                </c:pt>
                <c:pt idx="2">
                  <c:v>SP 3</c:v>
                </c:pt>
                <c:pt idx="3">
                  <c:v>SP 5</c:v>
                </c:pt>
                <c:pt idx="4">
                  <c:v>SP Grabowo</c:v>
                </c:pt>
                <c:pt idx="5">
                  <c:v>SP Pogorzel</c:v>
                </c:pt>
                <c:pt idx="6">
                  <c:v>PS Nr 1</c:v>
                </c:pt>
              </c:strCache>
            </c:strRef>
          </c:cat>
          <c:val>
            <c:numRef>
              <c:f>Arkusz1!$D$2:$D$8</c:f>
              <c:numCache>
                <c:formatCode>0.00%</c:formatCode>
                <c:ptCount val="7"/>
                <c:pt idx="0">
                  <c:v>0.1153</c:v>
                </c:pt>
                <c:pt idx="1">
                  <c:v>0.1053</c:v>
                </c:pt>
                <c:pt idx="2">
                  <c:v>0.23680000000000001</c:v>
                </c:pt>
                <c:pt idx="3">
                  <c:v>0.17069999999999999</c:v>
                </c:pt>
                <c:pt idx="4">
                  <c:v>0.2</c:v>
                </c:pt>
                <c:pt idx="5">
                  <c:v>0.17649999999999999</c:v>
                </c:pt>
                <c:pt idx="6">
                  <c:v>0.4516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78-49A1-BD65-37426150FB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6494480"/>
        <c:axId val="446490640"/>
        <c:axId val="0"/>
      </c:bar3DChart>
      <c:catAx>
        <c:axId val="44649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6490640"/>
        <c:crosses val="autoZero"/>
        <c:auto val="1"/>
        <c:lblAlgn val="ctr"/>
        <c:lblOffset val="100"/>
        <c:noMultiLvlLbl val="0"/>
      </c:catAx>
      <c:valAx>
        <c:axId val="44649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6494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C19D-2223-4A4B-9466-ABE587C584B6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BA8A2-5341-4C31-8FA1-7085DC7687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287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BA8A2-5341-4C31-8FA1-7085DC76874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6700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BA8A2-5341-4C31-8FA1-7085DC76874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8200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BA8A2-5341-4C31-8FA1-7085DC76874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74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391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135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924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8979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9071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8473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3796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9680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261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56004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319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279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3016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195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4135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24210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0198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94388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777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6093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99853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520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57453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88671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6283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7281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39117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99897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72519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4814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55068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89111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218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0975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95822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1216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80580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2885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98129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466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78723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19874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741008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31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157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1452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7190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79452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7199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0189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33468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67082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5528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45620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717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54984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37384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056230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61210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711014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45732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3304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361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539764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0647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595573-65DA-455C-B638-7DAD9FF49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ACF6966-D03F-44C5-B1DF-C8637A17F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D60019-5234-47E8-B936-D164A76F8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D5BD42-7608-4351-9839-DC1C867A8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8E72232-C580-4C75-97C9-A20D9B2F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555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363735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147DD3-1B7B-477C-A1AE-45B28DA46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9DC520-40CB-42B7-AD51-37907B3CA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A5FA85-AF34-4C9B-95C1-35BA74376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6CBE0B-7BEA-489F-BE8B-ED8E7588D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4C76105-BD0C-4E08-BF5A-6EB0102A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37405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AECEFD-5DEB-496E-A7E2-8BD031714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45D614-A250-4618-B21D-382572812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CF1F7E-0A33-4FAF-8EAA-9DE32CF8D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79B4A5-4F97-4927-B932-4DBCD9EEC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0853E1-651C-4031-989A-1E6893E84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552331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352971-74E1-4B5D-9A53-05D1FE62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38D0BF-9C0F-413E-83E9-B206E7B2F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8297D63-FB39-41EE-A3D8-7FDDFAC1E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F1C21C5-E697-4FB2-BD1E-C61AB5B11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4A68D19-934D-47C2-A0C7-C6029E477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9A65B9D-8159-47CA-9465-005CDB7C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43865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C0B5D1-E18A-44E7-ADF5-17E70B9DC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AD24153-05FB-4B55-AC4B-0F9FDEB98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AECEC1C-4340-4D59-B727-7E1A848CF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9D3B90C-1F1F-450B-A86F-17A8049C5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9C9F60D-3D6F-4C9A-8278-047583F9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EA63B20-8201-4764-8F68-51E2E3DE6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84B68B6-8D74-401B-B89E-A079009AB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7A404B0-8FB0-4BA8-A5AC-DA1713CE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15439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BEBE6B-003F-499A-8F95-1D2CB7710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9349DDE-58D2-4214-B124-9477BA545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5297C07-1752-44BD-AC6B-11E13F818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3B42176-B0F1-40E2-8F12-CB7E356EB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70742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80D781C-34CE-47C3-B482-A219B7C3A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04B9C10-46CA-4625-916C-D45BF253F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E43108-2614-4F3D-A5ED-2B3FD9002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29981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2EBD69-AF91-4F32-BBD6-57A5C382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382260-4C8E-4EFA-8316-36008A767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7BE3B5C-4D9A-4E32-99F2-E9F2CA8B5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169712-F547-4F86-9AFF-C5A057CE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DCDF7D6-CAE5-4475-8A01-67A9933A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5F2149E-51EB-4541-9B23-7A6B1C32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84282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CDFDE9-C403-4496-894F-E9694D375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DFADB49-944C-4A0E-8886-C0262AD7EC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5957CDB-CB26-47DE-866D-D1270B91F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3640ABF-97BB-4A28-AC6F-3E5BA3AC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B19B29-B4C0-44D1-B998-1AA683020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BF9D03F-9632-4566-9AB5-F5B62594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48617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E0268F-31F3-4D0B-8A2A-803F85E9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F4DEEEB-7CB7-4D9F-ABB4-D41D36AE7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38A862-A8F5-4AB2-8526-22C7EBB4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CC964D-74DD-41DA-B55B-567B6430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25DBEA-C6E7-4DC1-BA12-7BB1DCF4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270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B165078-BAE8-4635-B302-1034E9462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31103A8-7CDB-45C5-A74C-D5E0471E1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959C97-D533-4094-AA5D-A4EBC5E7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1FCAED-DF4B-4FED-A3DF-7A61B52E2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5B787AB-686F-41EE-90DB-BEABD2D76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966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213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F163-455E-4CE4-9D72-CEF659D54F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912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6F163-455E-4CE4-9D72-CEF659D54F6E}" type="slidenum">
              <a:rPr lang="pl-PL" smtClean="0"/>
              <a:t>‹#›</a:t>
            </a:fld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4587566-5D36-4854-98D8-BD21D903C877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322262"/>
            <a:ext cx="1714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3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  <p:sldLayoutId id="2147484014" r:id="rId12"/>
    <p:sldLayoutId id="2147484015" r:id="rId13"/>
    <p:sldLayoutId id="2147484016" r:id="rId14"/>
    <p:sldLayoutId id="2147484017" r:id="rId15"/>
    <p:sldLayoutId id="2147484018" r:id="rId16"/>
    <p:sldLayoutId id="214748401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6F163-455E-4CE4-9D72-CEF659D54F6E}" type="slidenum">
              <a:rPr lang="pl-PL" smtClean="0"/>
              <a:t>‹#›</a:t>
            </a:fld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4587566-5D36-4854-98D8-BD21D903C877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322262"/>
            <a:ext cx="1714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86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  <p:sldLayoutId id="2147484063" r:id="rId13"/>
    <p:sldLayoutId id="2147484064" r:id="rId14"/>
    <p:sldLayoutId id="2147484065" r:id="rId15"/>
    <p:sldLayoutId id="2147484066" r:id="rId16"/>
    <p:sldLayoutId id="214748406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6F163-455E-4CE4-9D72-CEF659D54F6E}" type="slidenum">
              <a:rPr lang="pl-PL" smtClean="0"/>
              <a:t>‹#›</a:t>
            </a:fld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4587566-5D36-4854-98D8-BD21D903C877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322262"/>
            <a:ext cx="1714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2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  <p:sldLayoutId id="2147484080" r:id="rId12"/>
    <p:sldLayoutId id="2147484081" r:id="rId13"/>
    <p:sldLayoutId id="2147484082" r:id="rId14"/>
    <p:sldLayoutId id="2147484083" r:id="rId15"/>
    <p:sldLayoutId id="2147484084" r:id="rId16"/>
    <p:sldLayoutId id="214748408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B88E-6523-4E07-86C8-FCD1071F8F55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6F163-455E-4CE4-9D72-CEF659D54F6E}" type="slidenum">
              <a:rPr lang="pl-PL" smtClean="0"/>
              <a:t>‹#›</a:t>
            </a:fld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4587566-5D36-4854-98D8-BD21D903C877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322262"/>
            <a:ext cx="1714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31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4045" r:id="rId13"/>
    <p:sldLayoutId id="2147484046" r:id="rId14"/>
    <p:sldLayoutId id="2147484047" r:id="rId15"/>
    <p:sldLayoutId id="2147484048" r:id="rId16"/>
    <p:sldLayoutId id="214748404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B0B7583-618B-441C-9BE7-A5FED1CB5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C48DC6-48B9-437D-9CBE-C35D95E02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0D3E03-018E-44DC-A3BF-6C10B2980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77077-B5C9-4344-8800-6D466A656EFA}" type="datetimeFigureOut">
              <a:rPr lang="pl-PL" smtClean="0"/>
              <a:t>2024-11-15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4F4430-7FE6-4C14-839C-D7FA0D806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32D48B-BC04-4D2B-AB53-DF99F1684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7F089-918C-4F7A-A63F-53D4732F3F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040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x.pl/#/document/16796295?unitId=art(4)ust(3)pkt(2)&amp;cm=DOCUM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2D8A2-AB62-436D-AAB5-8100B3DEB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2024" y="1772816"/>
            <a:ext cx="7053943" cy="2816738"/>
          </a:xfrm>
        </p:spPr>
        <p:txBody>
          <a:bodyPr>
            <a:noAutofit/>
          </a:bodyPr>
          <a:lstStyle/>
          <a:p>
            <a:pPr marL="714375" indent="-6350" algn="ctr"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</a:pPr>
            <a:r>
              <a:rPr lang="pl-PL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 </a:t>
            </a:r>
            <a:br>
              <a:rPr lang="pl-PL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pl-PL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Informacja </a:t>
            </a:r>
            <a:br>
              <a:rPr lang="pl-PL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</a:br>
            <a:r>
              <a:rPr lang="pl-PL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o stanie realizacji zadań oświatowych </a:t>
            </a:r>
            <a:br>
              <a:rPr lang="pl-PL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</a:br>
            <a:r>
              <a:rPr lang="pl-PL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w Gminie Gołdap </a:t>
            </a:r>
            <a:br>
              <a:rPr lang="pl-PL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</a:br>
            <a:r>
              <a:rPr lang="pl-PL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za rok szkolny 2023/2024</a:t>
            </a:r>
            <a:endParaRPr lang="pl-PL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6987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ole tekstowe 13">
            <a:extLst>
              <a:ext uri="{FF2B5EF4-FFF2-40B4-BE49-F238E27FC236}">
                <a16:creationId xmlns:a16="http://schemas.microsoft.com/office/drawing/2014/main" id="{34B6195E-129A-4AD0-BA64-189782E150A0}"/>
              </a:ext>
            </a:extLst>
          </p:cNvPr>
          <p:cNvSpPr txBox="1"/>
          <p:nvPr/>
        </p:nvSpPr>
        <p:spPr>
          <a:xfrm>
            <a:off x="3728513" y="582555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UDZIAŁ POSZCZEGÓLNYCH GRUP AWANSU ZAWODOWEGO NAUCZYCIELI W PLACÓWKACH</a:t>
            </a:r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7A79B0AA-D5A0-4148-B8C7-38E108840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671698"/>
              </p:ext>
            </p:extLst>
          </p:nvPr>
        </p:nvGraphicFramePr>
        <p:xfrm>
          <a:off x="247427" y="1387293"/>
          <a:ext cx="11639772" cy="48860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8905">
                  <a:extLst>
                    <a:ext uri="{9D8B030D-6E8A-4147-A177-3AD203B41FA5}">
                      <a16:colId xmlns:a16="http://schemas.microsoft.com/office/drawing/2014/main" val="1464866142"/>
                    </a:ext>
                  </a:extLst>
                </a:gridCol>
                <a:gridCol w="1234521">
                  <a:extLst>
                    <a:ext uri="{9D8B030D-6E8A-4147-A177-3AD203B41FA5}">
                      <a16:colId xmlns:a16="http://schemas.microsoft.com/office/drawing/2014/main" val="488271491"/>
                    </a:ext>
                  </a:extLst>
                </a:gridCol>
                <a:gridCol w="2672535">
                  <a:extLst>
                    <a:ext uri="{9D8B030D-6E8A-4147-A177-3AD203B41FA5}">
                      <a16:colId xmlns:a16="http://schemas.microsoft.com/office/drawing/2014/main" val="3389404116"/>
                    </a:ext>
                  </a:extLst>
                </a:gridCol>
                <a:gridCol w="1785172">
                  <a:extLst>
                    <a:ext uri="{9D8B030D-6E8A-4147-A177-3AD203B41FA5}">
                      <a16:colId xmlns:a16="http://schemas.microsoft.com/office/drawing/2014/main" val="2244191799"/>
                    </a:ext>
                  </a:extLst>
                </a:gridCol>
                <a:gridCol w="1818639">
                  <a:extLst>
                    <a:ext uri="{9D8B030D-6E8A-4147-A177-3AD203B41FA5}">
                      <a16:colId xmlns:a16="http://schemas.microsoft.com/office/drawing/2014/main" val="2502674891"/>
                    </a:ext>
                  </a:extLst>
                </a:gridCol>
              </a:tblGrid>
              <a:tr h="217272">
                <a:tc rowSpan="2"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Placówka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 gridSpan="4"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LICZBA STOSUNKÓW PRACY NAUCZYCIELI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8365"/>
                  </a:ext>
                </a:extLst>
              </a:tr>
              <a:tr h="33460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effectLst/>
                        </a:rPr>
                        <a:t>ogółem</a:t>
                      </a:r>
                      <a:endParaRPr lang="pl-PL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effectLst/>
                        </a:rPr>
                        <a:t>początkujący/kontraktowy*</a:t>
                      </a:r>
                      <a:endParaRPr lang="pl-PL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effectLst/>
                        </a:rPr>
                        <a:t>mianowany</a:t>
                      </a:r>
                      <a:endParaRPr lang="pl-PL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100" b="1" dirty="0">
                          <a:effectLst/>
                        </a:rPr>
                        <a:t>dyplomowany</a:t>
                      </a:r>
                      <a:endParaRPr lang="pl-PL" sz="11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extLst>
                  <a:ext uri="{0D108BD9-81ED-4DB2-BD59-A6C34878D82A}">
                    <a16:rowId xmlns:a16="http://schemas.microsoft.com/office/drawing/2014/main" val="4066625288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nr 1 z Oddziałami Integracyjnymi im. Mikołaja Kopernika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3143089"/>
                  </a:ext>
                </a:extLst>
              </a:tr>
              <a:tr h="715461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nr 2 </a:t>
                      </a:r>
                      <a:br>
                        <a:rPr lang="pl-PL" sz="1400" dirty="0">
                          <a:effectLst/>
                        </a:rPr>
                      </a:br>
                      <a:r>
                        <a:rPr lang="pl-PL" sz="1400" dirty="0">
                          <a:effectLst/>
                        </a:rPr>
                        <a:t>im. Marszałka Józefa Piłsudskiego w Gołdapi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6096658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nr 3 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im. Tadeusza Kościuszki w Gołdapi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9525784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nr 5  </a:t>
                      </a:r>
                      <a:br>
                        <a:rPr lang="pl-PL" sz="1400" dirty="0">
                          <a:effectLst/>
                        </a:rPr>
                      </a:br>
                      <a:r>
                        <a:rPr lang="pl-PL" sz="1400" dirty="0">
                          <a:effectLst/>
                        </a:rPr>
                        <a:t>im. Noblistów Polskich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123085"/>
                  </a:ext>
                </a:extLst>
              </a:tr>
              <a:tr h="466367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im. Michała Kajki w Grabowie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3990618"/>
                  </a:ext>
                </a:extLst>
              </a:tr>
              <a:tr h="217512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w Pogorzeli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4038230"/>
                  </a:ext>
                </a:extLst>
              </a:tr>
              <a:tr h="217512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Przedszkole Samorządowe nr 1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8612157"/>
                  </a:ext>
                </a:extLst>
              </a:tr>
              <a:tr h="217512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effectLst/>
                        </a:rPr>
                        <a:t>RAZEM</a:t>
                      </a:r>
                      <a:endParaRPr lang="pl-PL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218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659" marR="53659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138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8124953"/>
                  </a:ext>
                </a:extLst>
              </a:tr>
            </a:tbl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:a16="http://schemas.microsoft.com/office/drawing/2014/main" id="{B7241B4B-3DB3-CB2C-93AF-5AA672CD5CF8}"/>
              </a:ext>
            </a:extLst>
          </p:cNvPr>
          <p:cNvSpPr txBox="1"/>
          <p:nvPr/>
        </p:nvSpPr>
        <p:spPr>
          <a:xfrm>
            <a:off x="502023" y="6273326"/>
            <a:ext cx="86599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 dnia 1 września 2022 r. likwidacji uległy dwa stopnie awansu zawodowego nauczycieli: nauczyciel stażysta i nauczyciel kontraktowy. W nowym systemie awansu zawodowego funkcjonuje nauczyciel początkujący(niemający stopnia awansu zawodowego). Nauczyciele posiadający stopień nauczyciela kontraktowego zachowują go i kontynuują awans według przepisów dotychczasowych.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332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1EF7BA-E930-581C-E5AD-EF70A3755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886119"/>
            <a:ext cx="8610600" cy="1171281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UDZIAŁ POSZCZEGÓLNYCH GRUP AWANSU ZAWODOWEGO NAUCZYCIELI W PLACÓWKACH</a:t>
            </a:r>
            <a:endParaRPr lang="pl-PL" sz="2000" dirty="0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8BB6A769-AB68-A19D-5A47-A0A8E973F4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994830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7625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FD36A2-B00C-4037-86F1-72E1CEF5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0" y="409371"/>
            <a:ext cx="6121101" cy="1042912"/>
          </a:xfrm>
        </p:spPr>
        <p:txBody>
          <a:bodyPr>
            <a:noAutofit/>
          </a:bodyPr>
          <a:lstStyle/>
          <a:p>
            <a:pPr algn="ctr"/>
            <a:br>
              <a:rPr lang="pl-PL" sz="2800" dirty="0"/>
            </a:br>
            <a:r>
              <a:rPr lang="pl-PL" sz="2400" b="1" dirty="0"/>
              <a:t>Udział poszczególnych grup zatrudnionych w danej placówce</a:t>
            </a:r>
            <a:br>
              <a:rPr lang="pl-PL" sz="2800" dirty="0"/>
            </a:br>
            <a:endParaRPr lang="pl-PL" sz="28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9CEF201-C88A-48DA-AC68-5BE1A1CCA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15467"/>
              </p:ext>
            </p:extLst>
          </p:nvPr>
        </p:nvGraphicFramePr>
        <p:xfrm>
          <a:off x="516367" y="1549101"/>
          <a:ext cx="10951285" cy="5069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8378">
                  <a:extLst>
                    <a:ext uri="{9D8B030D-6E8A-4147-A177-3AD203B41FA5}">
                      <a16:colId xmlns:a16="http://schemas.microsoft.com/office/drawing/2014/main" val="2505400288"/>
                    </a:ext>
                  </a:extLst>
                </a:gridCol>
                <a:gridCol w="1741363">
                  <a:extLst>
                    <a:ext uri="{9D8B030D-6E8A-4147-A177-3AD203B41FA5}">
                      <a16:colId xmlns:a16="http://schemas.microsoft.com/office/drawing/2014/main" val="160940739"/>
                    </a:ext>
                  </a:extLst>
                </a:gridCol>
                <a:gridCol w="1775012">
                  <a:extLst>
                    <a:ext uri="{9D8B030D-6E8A-4147-A177-3AD203B41FA5}">
                      <a16:colId xmlns:a16="http://schemas.microsoft.com/office/drawing/2014/main" val="1721163842"/>
                    </a:ext>
                  </a:extLst>
                </a:gridCol>
                <a:gridCol w="1316097">
                  <a:extLst>
                    <a:ext uri="{9D8B030D-6E8A-4147-A177-3AD203B41FA5}">
                      <a16:colId xmlns:a16="http://schemas.microsoft.com/office/drawing/2014/main" val="3533404918"/>
                    </a:ext>
                  </a:extLst>
                </a:gridCol>
                <a:gridCol w="1190435">
                  <a:extLst>
                    <a:ext uri="{9D8B030D-6E8A-4147-A177-3AD203B41FA5}">
                      <a16:colId xmlns:a16="http://schemas.microsoft.com/office/drawing/2014/main" val="2424630696"/>
                    </a:ext>
                  </a:extLst>
                </a:gridCol>
              </a:tblGrid>
              <a:tr h="813432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Placówka</a:t>
                      </a:r>
                      <a:endParaRPr lang="pl-PL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>
                          <a:effectLst/>
                        </a:rPr>
                        <a:t>Nauczyciele</a:t>
                      </a:r>
                      <a:endParaRPr lang="pl-PL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>
                          <a:effectLst/>
                        </a:rPr>
                        <a:t>Administracja</a:t>
                      </a:r>
                      <a:endParaRPr lang="pl-PL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>
                          <a:effectLst/>
                        </a:rPr>
                        <a:t>Obsługa</a:t>
                      </a:r>
                      <a:endParaRPr lang="pl-PL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2000">
                          <a:effectLst/>
                        </a:rPr>
                        <a:t>RAZEM</a:t>
                      </a:r>
                      <a:endParaRPr lang="pl-PL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2399493"/>
                  </a:ext>
                </a:extLst>
              </a:tr>
              <a:tr h="5303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>
                          <a:effectLst/>
                        </a:rPr>
                        <a:t>Szkoła Podstawowa nr 1 z Oddziałami Integracyjnymi im. Mikołaja Kopernika</a:t>
                      </a:r>
                      <a:endParaRPr lang="pl-PL" sz="16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84,61%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3,84%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11,53%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83894567"/>
                  </a:ext>
                </a:extLst>
              </a:tr>
              <a:tr h="7932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>
                          <a:effectLst/>
                        </a:rPr>
                        <a:t>Szkoła Podstawowa nr 2 </a:t>
                      </a:r>
                      <a:br>
                        <a:rPr lang="pl-PL" sz="1600" kern="50">
                          <a:effectLst/>
                        </a:rPr>
                      </a:br>
                      <a:r>
                        <a:rPr lang="pl-PL" sz="1600" kern="50">
                          <a:effectLst/>
                        </a:rPr>
                        <a:t>im. Marszałka Józefa Piłsudskiego w Gołdapi</a:t>
                      </a:r>
                      <a:endParaRPr lang="pl-PL" sz="16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86,84%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2,63%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10,53%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6013600"/>
                  </a:ext>
                </a:extLst>
              </a:tr>
              <a:tr h="5303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150">
                          <a:effectLst/>
                        </a:rPr>
                        <a:t>Szkoła Podstawowa nr 3 im. Tadeusza Kościuszki w Gołdapi</a:t>
                      </a:r>
                      <a:endParaRPr lang="pl-PL" sz="1600" kern="150">
                        <a:solidFill>
                          <a:srgbClr val="00000A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73,68%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2,63%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23,68%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50301896"/>
                  </a:ext>
                </a:extLst>
              </a:tr>
              <a:tr h="5303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>
                          <a:effectLst/>
                        </a:rPr>
                        <a:t>Szkoła Podstawowa nr 5 im. Noblistów Polskich</a:t>
                      </a:r>
                      <a:endParaRPr lang="pl-PL" sz="16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80,49%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2,44%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17,07%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08419079"/>
                  </a:ext>
                </a:extLst>
              </a:tr>
              <a:tr h="530359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im. Michała Kajki 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w Grabowie</a:t>
                      </a:r>
                      <a:endParaRPr lang="pl-PL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73,40%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6,60%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00537207"/>
                  </a:ext>
                </a:extLst>
              </a:tr>
              <a:tr h="247133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w Pogorzeli</a:t>
                      </a:r>
                      <a:endParaRPr lang="pl-PL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76,47%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5,88%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17,65%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311772"/>
                  </a:ext>
                </a:extLst>
              </a:tr>
              <a:tr h="530359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Przedszkole Samorządowe nr 1</a:t>
                      </a:r>
                      <a:endParaRPr lang="pl-PL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54,84%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45,16%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90487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002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EDDA1EFA-E3EC-493F-866B-CEB57BED9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9186" y="446442"/>
            <a:ext cx="6120914" cy="1042506"/>
          </a:xfrm>
          <a:prstGeom prst="rect">
            <a:avLst/>
          </a:prstGeom>
        </p:spPr>
      </p:pic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C84FAF02-9E4D-EDAA-A30E-D9F95F98FA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3839111"/>
              </p:ext>
            </p:extLst>
          </p:nvPr>
        </p:nvGraphicFramePr>
        <p:xfrm>
          <a:off x="1229360" y="1403350"/>
          <a:ext cx="9337040" cy="5008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9646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7E5FF5-9652-4AB7-84D7-868BC9CA0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6097" y="398613"/>
            <a:ext cx="3792967" cy="752455"/>
          </a:xfrm>
        </p:spPr>
        <p:txBody>
          <a:bodyPr>
            <a:normAutofit/>
          </a:bodyPr>
          <a:lstStyle/>
          <a:p>
            <a:r>
              <a:rPr lang="pl-PL" sz="2800" b="1" dirty="0"/>
              <a:t>Baza dydaktyczna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2E5D41E-7A8A-4777-A20E-C2E4C2040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17566"/>
              </p:ext>
            </p:extLst>
          </p:nvPr>
        </p:nvGraphicFramePr>
        <p:xfrm>
          <a:off x="410584" y="1043491"/>
          <a:ext cx="11370832" cy="55699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9547">
                  <a:extLst>
                    <a:ext uri="{9D8B030D-6E8A-4147-A177-3AD203B41FA5}">
                      <a16:colId xmlns:a16="http://schemas.microsoft.com/office/drawing/2014/main" val="284242102"/>
                    </a:ext>
                  </a:extLst>
                </a:gridCol>
                <a:gridCol w="1652737">
                  <a:extLst>
                    <a:ext uri="{9D8B030D-6E8A-4147-A177-3AD203B41FA5}">
                      <a16:colId xmlns:a16="http://schemas.microsoft.com/office/drawing/2014/main" val="399000123"/>
                    </a:ext>
                  </a:extLst>
                </a:gridCol>
                <a:gridCol w="1575610">
                  <a:extLst>
                    <a:ext uri="{9D8B030D-6E8A-4147-A177-3AD203B41FA5}">
                      <a16:colId xmlns:a16="http://schemas.microsoft.com/office/drawing/2014/main" val="2459740412"/>
                    </a:ext>
                  </a:extLst>
                </a:gridCol>
                <a:gridCol w="2192632">
                  <a:extLst>
                    <a:ext uri="{9D8B030D-6E8A-4147-A177-3AD203B41FA5}">
                      <a16:colId xmlns:a16="http://schemas.microsoft.com/office/drawing/2014/main" val="1530812949"/>
                    </a:ext>
                  </a:extLst>
                </a:gridCol>
                <a:gridCol w="1112843">
                  <a:extLst>
                    <a:ext uri="{9D8B030D-6E8A-4147-A177-3AD203B41FA5}">
                      <a16:colId xmlns:a16="http://schemas.microsoft.com/office/drawing/2014/main" val="3891288862"/>
                    </a:ext>
                  </a:extLst>
                </a:gridCol>
                <a:gridCol w="1487463">
                  <a:extLst>
                    <a:ext uri="{9D8B030D-6E8A-4147-A177-3AD203B41FA5}">
                      <a16:colId xmlns:a16="http://schemas.microsoft.com/office/drawing/2014/main" val="3649061890"/>
                    </a:ext>
                  </a:extLst>
                </a:gridCol>
              </a:tblGrid>
              <a:tr h="422984">
                <a:tc rowSpan="2">
                  <a:txBody>
                    <a:bodyPr/>
                    <a:lstStyle/>
                    <a:p>
                      <a:pPr marL="236220" marR="4508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Nazwa placówki 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 rowSpan="2"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</a:p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Liczba </a:t>
                      </a:r>
                      <a:r>
                        <a:rPr lang="pl-PL" sz="1400" dirty="0" err="1">
                          <a:effectLst/>
                        </a:rPr>
                        <a:t>sal</a:t>
                      </a:r>
                      <a:r>
                        <a:rPr lang="pl-PL" sz="1400" dirty="0">
                          <a:effectLst/>
                        </a:rPr>
                        <a:t> dydaktycznych       </a:t>
                      </a:r>
                    </a:p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w poszcz. plac. 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 gridSpan="4">
                  <a:txBody>
                    <a:bodyPr/>
                    <a:lstStyle/>
                    <a:p>
                      <a:pPr marL="236220" marR="4381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100" dirty="0">
                          <a:effectLst/>
                        </a:rPr>
                        <a:t>Powierzchnia (w m²) </a:t>
                      </a:r>
                      <a:endParaRPr lang="pl-PL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803114"/>
                  </a:ext>
                </a:extLst>
              </a:tr>
              <a:tr h="182189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 </a:t>
                      </a:r>
                    </a:p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 err="1">
                          <a:effectLst/>
                        </a:rPr>
                        <a:t>sal</a:t>
                      </a:r>
                      <a:r>
                        <a:rPr lang="pl-PL" sz="1600" dirty="0">
                          <a:effectLst/>
                        </a:rPr>
                        <a:t> </a:t>
                      </a:r>
                      <a:r>
                        <a:rPr lang="pl-PL" sz="1600" dirty="0" err="1">
                          <a:effectLst/>
                        </a:rPr>
                        <a:t>dydakty</a:t>
                      </a:r>
                      <a:r>
                        <a:rPr lang="pl-PL" sz="1600" dirty="0">
                          <a:effectLst/>
                        </a:rPr>
                        <a:t>-</a:t>
                      </a:r>
                    </a:p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 err="1">
                          <a:effectLst/>
                        </a:rPr>
                        <a:t>cznych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Pomieszczeń wspólnych (korytarzem szatnie, sanitariaty, administracja)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nieruchomości </a:t>
                      </a:r>
                      <a:r>
                        <a:rPr lang="pl-PL" sz="1600" dirty="0" err="1">
                          <a:effectLst/>
                        </a:rPr>
                        <a:t>grunto</a:t>
                      </a:r>
                      <a:r>
                        <a:rPr lang="pl-PL" sz="1600" dirty="0">
                          <a:effectLst/>
                        </a:rPr>
                        <a:t>-</a:t>
                      </a:r>
                    </a:p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 err="1">
                          <a:effectLst/>
                        </a:rPr>
                        <a:t>wej</a:t>
                      </a:r>
                      <a:r>
                        <a:rPr lang="pl-PL" sz="1600" dirty="0">
                          <a:effectLst/>
                        </a:rPr>
                        <a:t> 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1910" indent="-6350" algn="ctr"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pl-PL" sz="1600" dirty="0">
                          <a:effectLst/>
                        </a:rPr>
                        <a:t>w tym </a:t>
                      </a:r>
                      <a:r>
                        <a:rPr lang="pl-PL" sz="1600" dirty="0" err="1">
                          <a:effectLst/>
                        </a:rPr>
                        <a:t>powierzch</a:t>
                      </a:r>
                      <a:r>
                        <a:rPr lang="pl-PL" sz="1600" dirty="0">
                          <a:effectLst/>
                        </a:rPr>
                        <a:t>-</a:t>
                      </a:r>
                    </a:p>
                    <a:p>
                      <a:pPr marL="236220" marR="41910" indent="-6350" algn="ctr"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pl-PL" sz="1600" dirty="0" err="1">
                          <a:effectLst/>
                        </a:rPr>
                        <a:t>nia</a:t>
                      </a:r>
                      <a:r>
                        <a:rPr lang="pl-PL" sz="1600" dirty="0">
                          <a:effectLst/>
                        </a:rPr>
                        <a:t> </a:t>
                      </a:r>
                    </a:p>
                    <a:p>
                      <a:pPr marL="236220" marR="4445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terenów zielonych 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extLst>
                  <a:ext uri="{0D108BD9-81ED-4DB2-BD59-A6C34878D82A}">
                    <a16:rowId xmlns:a16="http://schemas.microsoft.com/office/drawing/2014/main" val="2535231436"/>
                  </a:ext>
                </a:extLst>
              </a:tr>
              <a:tr h="394291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nr 1 z Oddziałami Integracyjnymi im. Mikołaja Kopernika w Gołdapi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57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1311,00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891,00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12 130,00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245,00</a:t>
                      </a:r>
                    </a:p>
                  </a:txBody>
                  <a:tcPr marL="44450" marR="0" marT="3810" marB="0" anchor="ctr"/>
                </a:tc>
                <a:extLst>
                  <a:ext uri="{0D108BD9-81ED-4DB2-BD59-A6C34878D82A}">
                    <a16:rowId xmlns:a16="http://schemas.microsoft.com/office/drawing/2014/main" val="2425479567"/>
                  </a:ext>
                </a:extLst>
              </a:tr>
              <a:tr h="333880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Szkoła Podstawowa nr 2 im. Marszałka Józefa Piłsudskiego w Gołdapi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57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1 429,89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1 612,55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8 376,00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318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1 411,00</a:t>
                      </a:r>
                    </a:p>
                  </a:txBody>
                  <a:tcPr marL="44450" marR="0" marT="3810" marB="0" anchor="ctr"/>
                </a:tc>
                <a:extLst>
                  <a:ext uri="{0D108BD9-81ED-4DB2-BD59-A6C34878D82A}">
                    <a16:rowId xmlns:a16="http://schemas.microsoft.com/office/drawing/2014/main" val="2432692344"/>
                  </a:ext>
                </a:extLst>
              </a:tr>
              <a:tr h="333880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Szkoła Podstawowa nr 3 im. Tadeusza Kościuszki w Gołdapi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57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1 754,00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2 736,00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13 320,00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318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5 873,00</a:t>
                      </a:r>
                    </a:p>
                  </a:txBody>
                  <a:tcPr marL="44450" marR="0" marT="3810" marB="0" anchor="ctr"/>
                </a:tc>
                <a:extLst>
                  <a:ext uri="{0D108BD9-81ED-4DB2-BD59-A6C34878D82A}">
                    <a16:rowId xmlns:a16="http://schemas.microsoft.com/office/drawing/2014/main" val="913614064"/>
                  </a:ext>
                </a:extLst>
              </a:tr>
              <a:tr h="166111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Oddziały przedszkolne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57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380,00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420,00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318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44450" marR="0" marT="3810" marB="0" anchor="ctr"/>
                </a:tc>
                <a:extLst>
                  <a:ext uri="{0D108BD9-81ED-4DB2-BD59-A6C34878D82A}">
                    <a16:rowId xmlns:a16="http://schemas.microsoft.com/office/drawing/2014/main" val="2300809980"/>
                  </a:ext>
                </a:extLst>
              </a:tr>
              <a:tr h="278076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Szkoła podstawowa nr 5 im. Noblistów Polskich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57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1 850,00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2 281,00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22 175,00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318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11 539,00</a:t>
                      </a:r>
                    </a:p>
                  </a:txBody>
                  <a:tcPr marL="44450" marR="0" marT="3810" marB="0" anchor="ctr"/>
                </a:tc>
                <a:extLst>
                  <a:ext uri="{0D108BD9-81ED-4DB2-BD59-A6C34878D82A}">
                    <a16:rowId xmlns:a16="http://schemas.microsoft.com/office/drawing/2014/main" val="2194998162"/>
                  </a:ext>
                </a:extLst>
              </a:tr>
              <a:tr h="193888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Szkoła Podstawowa w Pogorzeli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57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452,94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170,18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9 634,00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318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4 699,00</a:t>
                      </a:r>
                    </a:p>
                  </a:txBody>
                  <a:tcPr marL="44450" marR="0" marT="3810" marB="0" anchor="ctr"/>
                </a:tc>
                <a:extLst>
                  <a:ext uri="{0D108BD9-81ED-4DB2-BD59-A6C34878D82A}">
                    <a16:rowId xmlns:a16="http://schemas.microsoft.com/office/drawing/2014/main" val="3470980092"/>
                  </a:ext>
                </a:extLst>
              </a:tr>
              <a:tr h="278076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Szkoła Podstawowa w Grabowie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57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447,95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1 004,00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32 055,10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318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10 729,00</a:t>
                      </a:r>
                    </a:p>
                  </a:txBody>
                  <a:tcPr marL="44450" marR="0" marT="3810" marB="0" anchor="ctr"/>
                </a:tc>
                <a:extLst>
                  <a:ext uri="{0D108BD9-81ED-4DB2-BD59-A6C34878D82A}">
                    <a16:rowId xmlns:a16="http://schemas.microsoft.com/office/drawing/2014/main" val="954739967"/>
                  </a:ext>
                </a:extLst>
              </a:tr>
              <a:tr h="193888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Przedszkole Samorządowe nr 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57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565,25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765,75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5 638,95</a:t>
                      </a: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318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4 149,23</a:t>
                      </a:r>
                    </a:p>
                  </a:txBody>
                  <a:tcPr marL="44450" marR="0" marT="3810" marB="0" anchor="ctr"/>
                </a:tc>
                <a:extLst>
                  <a:ext uri="{0D108BD9-81ED-4DB2-BD59-A6C34878D82A}">
                    <a16:rowId xmlns:a16="http://schemas.microsoft.com/office/drawing/2014/main" val="2189026687"/>
                  </a:ext>
                </a:extLst>
              </a:tr>
              <a:tr h="193812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RAZEM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03" marR="0" marT="703" marB="0" anchor="ctr"/>
                </a:tc>
                <a:tc>
                  <a:txBody>
                    <a:bodyPr/>
                    <a:lstStyle/>
                    <a:p>
                      <a:pPr marL="236220" marR="457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158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8 191,03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9 880,48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635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103 329,05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0" marT="3810" marB="0" anchor="ctr"/>
                </a:tc>
                <a:tc>
                  <a:txBody>
                    <a:bodyPr/>
                    <a:lstStyle/>
                    <a:p>
                      <a:pPr marL="236220" marR="4318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38 645,23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0" marT="3810" marB="0" anchor="ctr"/>
                </a:tc>
                <a:extLst>
                  <a:ext uri="{0D108BD9-81ED-4DB2-BD59-A6C34878D82A}">
                    <a16:rowId xmlns:a16="http://schemas.microsoft.com/office/drawing/2014/main" val="792974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637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84A22D-76C5-4EF2-979C-B2CF14D7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867" y="807403"/>
            <a:ext cx="6837381" cy="397453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BAZA SPORTOWO-REKREACYJNA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81EE9A1-2C06-4CB5-AB83-C9F8B5DCD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973875"/>
              </p:ext>
            </p:extLst>
          </p:nvPr>
        </p:nvGraphicFramePr>
        <p:xfrm>
          <a:off x="184673" y="1687903"/>
          <a:ext cx="11822653" cy="4488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2748">
                  <a:extLst>
                    <a:ext uri="{9D8B030D-6E8A-4147-A177-3AD203B41FA5}">
                      <a16:colId xmlns:a16="http://schemas.microsoft.com/office/drawing/2014/main" val="3644134184"/>
                    </a:ext>
                  </a:extLst>
                </a:gridCol>
                <a:gridCol w="1763357">
                  <a:extLst>
                    <a:ext uri="{9D8B030D-6E8A-4147-A177-3AD203B41FA5}">
                      <a16:colId xmlns:a16="http://schemas.microsoft.com/office/drawing/2014/main" val="2876076994"/>
                    </a:ext>
                  </a:extLst>
                </a:gridCol>
                <a:gridCol w="1356361">
                  <a:extLst>
                    <a:ext uri="{9D8B030D-6E8A-4147-A177-3AD203B41FA5}">
                      <a16:colId xmlns:a16="http://schemas.microsoft.com/office/drawing/2014/main" val="3134218376"/>
                    </a:ext>
                  </a:extLst>
                </a:gridCol>
                <a:gridCol w="1506071">
                  <a:extLst>
                    <a:ext uri="{9D8B030D-6E8A-4147-A177-3AD203B41FA5}">
                      <a16:colId xmlns:a16="http://schemas.microsoft.com/office/drawing/2014/main" val="176050456"/>
                    </a:ext>
                  </a:extLst>
                </a:gridCol>
                <a:gridCol w="4034116">
                  <a:extLst>
                    <a:ext uri="{9D8B030D-6E8A-4147-A177-3AD203B41FA5}">
                      <a16:colId xmlns:a16="http://schemas.microsoft.com/office/drawing/2014/main" val="862898344"/>
                    </a:ext>
                  </a:extLst>
                </a:gridCol>
              </a:tblGrid>
              <a:tr h="220990">
                <a:tc rowSpan="2">
                  <a:txBody>
                    <a:bodyPr/>
                    <a:lstStyle/>
                    <a:p>
                      <a:pPr marL="44450" indent="-6350" algn="l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Nazwa placówki </a:t>
                      </a:r>
                      <a:endParaRPr lang="pl-PL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 anchor="ctr"/>
                </a:tc>
                <a:tc rowSpan="2"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Liczba sal gimnastycznych </a:t>
                      </a:r>
                      <a:endParaRPr lang="pl-PL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 anchor="ctr"/>
                </a:tc>
                <a:tc gridSpan="3">
                  <a:txBody>
                    <a:bodyPr/>
                    <a:lstStyle/>
                    <a:p>
                      <a:pPr marL="236220" marR="76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Boiska</a:t>
                      </a:r>
                      <a:endParaRPr lang="pl-PL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918151"/>
                  </a:ext>
                </a:extLst>
              </a:tr>
              <a:tr h="2057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Z bieżnią (LA)</a:t>
                      </a:r>
                      <a:endParaRPr lang="pl-PL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Ze sztuczną nawierzchnią </a:t>
                      </a:r>
                      <a:endParaRPr lang="pl-PL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Inne </a:t>
                      </a:r>
                      <a:endParaRPr lang="pl-PL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 anchor="ctr"/>
                </a:tc>
                <a:extLst>
                  <a:ext uri="{0D108BD9-81ED-4DB2-BD59-A6C34878D82A}">
                    <a16:rowId xmlns:a16="http://schemas.microsoft.com/office/drawing/2014/main" val="2678794626"/>
                  </a:ext>
                </a:extLst>
              </a:tr>
              <a:tr h="723822">
                <a:tc>
                  <a:txBody>
                    <a:bodyPr/>
                    <a:lstStyle/>
                    <a:p>
                      <a:pPr marL="236220" marR="175895" indent="-6350" algn="l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nr 1 z Oddziałami Integracyjnymi im. Mikołaja Kopernika w Gołdapi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 anchor="ctr"/>
                </a:tc>
                <a:tc>
                  <a:txBody>
                    <a:bodyPr/>
                    <a:lstStyle/>
                    <a:p>
                      <a:pPr marL="3429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 anchor="ctr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38100" marT="5715" marB="0" anchor="ctr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 anchor="ctr"/>
                </a:tc>
                <a:tc>
                  <a:txBody>
                    <a:bodyPr/>
                    <a:lstStyle/>
                    <a:p>
                      <a:pPr marL="3556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plac zabaw</a:t>
                      </a:r>
                    </a:p>
                  </a:txBody>
                  <a:tcPr marL="0" marR="38100" marT="5715" marB="0" anchor="ctr"/>
                </a:tc>
                <a:extLst>
                  <a:ext uri="{0D108BD9-81ED-4DB2-BD59-A6C34878D82A}">
                    <a16:rowId xmlns:a16="http://schemas.microsoft.com/office/drawing/2014/main" val="1286164722"/>
                  </a:ext>
                </a:extLst>
              </a:tr>
              <a:tr h="624183">
                <a:tc>
                  <a:txBody>
                    <a:bodyPr/>
                    <a:lstStyle/>
                    <a:p>
                      <a:pPr marL="236220" marR="175895" indent="-6350" algn="l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nr 2 im. Marszałka Józefa Piłsudskiego w Gołdapi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/>
                </a:tc>
                <a:tc>
                  <a:txBody>
                    <a:bodyPr/>
                    <a:lstStyle/>
                    <a:p>
                      <a:pPr marL="3429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556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plac zabaw</a:t>
                      </a:r>
                    </a:p>
                  </a:txBody>
                  <a:tcPr marL="0" marR="38100" marT="5715" marB="0"/>
                </a:tc>
                <a:extLst>
                  <a:ext uri="{0D108BD9-81ED-4DB2-BD59-A6C34878D82A}">
                    <a16:rowId xmlns:a16="http://schemas.microsoft.com/office/drawing/2014/main" val="1719569875"/>
                  </a:ext>
                </a:extLst>
              </a:tr>
              <a:tr h="604218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nr 3 im. Tadeusza Kościuszki w Gołdapi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/>
                </a:tc>
                <a:tc>
                  <a:txBody>
                    <a:bodyPr/>
                    <a:lstStyle/>
                    <a:p>
                      <a:pPr marL="3429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556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plac zabaw i miasteczko ruchu drogowego, park przyszkolny z lapidarium i ogródkiem meteorologicznym</a:t>
                      </a:r>
                    </a:p>
                  </a:txBody>
                  <a:tcPr marL="0" marR="38100" marT="5715" marB="0"/>
                </a:tc>
                <a:extLst>
                  <a:ext uri="{0D108BD9-81ED-4DB2-BD59-A6C34878D82A}">
                    <a16:rowId xmlns:a16="http://schemas.microsoft.com/office/drawing/2014/main" val="222427669"/>
                  </a:ext>
                </a:extLst>
              </a:tr>
              <a:tr h="409517">
                <a:tc>
                  <a:txBody>
                    <a:bodyPr/>
                    <a:lstStyle/>
                    <a:p>
                      <a:pPr marL="236220" marR="175895" indent="-6350" algn="l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Szkoła Podstawowa nr 5 im. Noblistów Polskich</a:t>
                      </a:r>
                      <a:endParaRPr lang="pl-PL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/>
                </a:tc>
                <a:tc>
                  <a:txBody>
                    <a:bodyPr/>
                    <a:lstStyle/>
                    <a:p>
                      <a:pPr marL="3429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556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„Sportowy raj” – projekt budżetu obywatelskiego (plac zabaw)</a:t>
                      </a:r>
                    </a:p>
                  </a:txBody>
                  <a:tcPr marL="0" marR="38100" marT="5715" marB="0"/>
                </a:tc>
                <a:extLst>
                  <a:ext uri="{0D108BD9-81ED-4DB2-BD59-A6C34878D82A}">
                    <a16:rowId xmlns:a16="http://schemas.microsoft.com/office/drawing/2014/main" val="1881579112"/>
                  </a:ext>
                </a:extLst>
              </a:tr>
              <a:tr h="306926">
                <a:tc>
                  <a:txBody>
                    <a:bodyPr/>
                    <a:lstStyle/>
                    <a:p>
                      <a:pPr marL="236220" marR="175895" indent="-6350" algn="l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w Pogorzeli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/>
                </a:tc>
                <a:tc>
                  <a:txBody>
                    <a:bodyPr/>
                    <a:lstStyle/>
                    <a:p>
                      <a:pPr marL="3429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556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trawiaste</a:t>
                      </a:r>
                    </a:p>
                  </a:txBody>
                  <a:tcPr marL="0" marR="38100" marT="5715" marB="0"/>
                </a:tc>
                <a:extLst>
                  <a:ext uri="{0D108BD9-81ED-4DB2-BD59-A6C34878D82A}">
                    <a16:rowId xmlns:a16="http://schemas.microsoft.com/office/drawing/2014/main" val="3459464437"/>
                  </a:ext>
                </a:extLst>
              </a:tr>
              <a:tr h="309587">
                <a:tc>
                  <a:txBody>
                    <a:bodyPr/>
                    <a:lstStyle/>
                    <a:p>
                      <a:pPr marL="236220" marR="175895" indent="-6350" algn="l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Podstawowa w Grabowie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/>
                </a:tc>
                <a:tc>
                  <a:txBody>
                    <a:bodyPr/>
                    <a:lstStyle/>
                    <a:p>
                      <a:pPr marL="3429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556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38100" marT="5715" marB="0"/>
                </a:tc>
                <a:extLst>
                  <a:ext uri="{0D108BD9-81ED-4DB2-BD59-A6C34878D82A}">
                    <a16:rowId xmlns:a16="http://schemas.microsoft.com/office/drawing/2014/main" val="1592501963"/>
                  </a:ext>
                </a:extLst>
              </a:tr>
              <a:tr h="413146">
                <a:tc>
                  <a:txBody>
                    <a:bodyPr/>
                    <a:lstStyle/>
                    <a:p>
                      <a:pPr marL="236220" marR="175895" indent="-6350" algn="l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Przedszkole Samorządowe nr 1 w Gołdapi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4196" marT="3629" marB="0"/>
                </a:tc>
                <a:tc>
                  <a:txBody>
                    <a:bodyPr/>
                    <a:lstStyle/>
                    <a:p>
                      <a:pPr marL="3429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 place zabaw</a:t>
                      </a:r>
                    </a:p>
                  </a:txBody>
                  <a:tcPr marL="0" marR="38100" marT="5715" marB="0"/>
                </a:tc>
                <a:tc>
                  <a:txBody>
                    <a:bodyPr/>
                    <a:lstStyle/>
                    <a:p>
                      <a:pPr marL="3556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38100" marT="5715" marB="0"/>
                </a:tc>
                <a:extLst>
                  <a:ext uri="{0D108BD9-81ED-4DB2-BD59-A6C34878D82A}">
                    <a16:rowId xmlns:a16="http://schemas.microsoft.com/office/drawing/2014/main" val="4131638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291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2E0E23-84D2-405F-A5EB-81C692999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4356" y="638394"/>
            <a:ext cx="8610600" cy="1293028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effectLst/>
              </a:rPr>
              <a:t>Egzamin Ósmoklasisty </a:t>
            </a:r>
            <a:br>
              <a:rPr lang="pl-PL" sz="2800" b="1" dirty="0">
                <a:effectLst/>
              </a:rPr>
            </a:br>
            <a:r>
              <a:rPr lang="pl-PL" sz="2800" b="1" dirty="0">
                <a:effectLst/>
              </a:rPr>
              <a:t>PRZEDMIOT I WYNIK PROCENTOWY punktów</a:t>
            </a:r>
            <a:br>
              <a:rPr lang="pl-PL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pl-PL" sz="28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F517ED8-5736-4FF3-8081-57DE1113EC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897174"/>
              </p:ext>
            </p:extLst>
          </p:nvPr>
        </p:nvGraphicFramePr>
        <p:xfrm>
          <a:off x="265357" y="1931422"/>
          <a:ext cx="11661286" cy="43234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32465">
                  <a:extLst>
                    <a:ext uri="{9D8B030D-6E8A-4147-A177-3AD203B41FA5}">
                      <a16:colId xmlns:a16="http://schemas.microsoft.com/office/drawing/2014/main" val="1353221620"/>
                    </a:ext>
                  </a:extLst>
                </a:gridCol>
                <a:gridCol w="991885">
                  <a:extLst>
                    <a:ext uri="{9D8B030D-6E8A-4147-A177-3AD203B41FA5}">
                      <a16:colId xmlns:a16="http://schemas.microsoft.com/office/drawing/2014/main" val="2449121244"/>
                    </a:ext>
                  </a:extLst>
                </a:gridCol>
                <a:gridCol w="1005556">
                  <a:extLst>
                    <a:ext uri="{9D8B030D-6E8A-4147-A177-3AD203B41FA5}">
                      <a16:colId xmlns:a16="http://schemas.microsoft.com/office/drawing/2014/main" val="2874157590"/>
                    </a:ext>
                  </a:extLst>
                </a:gridCol>
                <a:gridCol w="1183245">
                  <a:extLst>
                    <a:ext uri="{9D8B030D-6E8A-4147-A177-3AD203B41FA5}">
                      <a16:colId xmlns:a16="http://schemas.microsoft.com/office/drawing/2014/main" val="1623845890"/>
                    </a:ext>
                  </a:extLst>
                </a:gridCol>
                <a:gridCol w="1090363">
                  <a:extLst>
                    <a:ext uri="{9D8B030D-6E8A-4147-A177-3AD203B41FA5}">
                      <a16:colId xmlns:a16="http://schemas.microsoft.com/office/drawing/2014/main" val="410561745"/>
                    </a:ext>
                  </a:extLst>
                </a:gridCol>
                <a:gridCol w="1029787">
                  <a:extLst>
                    <a:ext uri="{9D8B030D-6E8A-4147-A177-3AD203B41FA5}">
                      <a16:colId xmlns:a16="http://schemas.microsoft.com/office/drawing/2014/main" val="1779958086"/>
                    </a:ext>
                  </a:extLst>
                </a:gridCol>
                <a:gridCol w="1187285">
                  <a:extLst>
                    <a:ext uri="{9D8B030D-6E8A-4147-A177-3AD203B41FA5}">
                      <a16:colId xmlns:a16="http://schemas.microsoft.com/office/drawing/2014/main" val="511441939"/>
                    </a:ext>
                  </a:extLst>
                </a:gridCol>
                <a:gridCol w="932866">
                  <a:extLst>
                    <a:ext uri="{9D8B030D-6E8A-4147-A177-3AD203B41FA5}">
                      <a16:colId xmlns:a16="http://schemas.microsoft.com/office/drawing/2014/main" val="3486547446"/>
                    </a:ext>
                  </a:extLst>
                </a:gridCol>
                <a:gridCol w="881638">
                  <a:extLst>
                    <a:ext uri="{9D8B030D-6E8A-4147-A177-3AD203B41FA5}">
                      <a16:colId xmlns:a16="http://schemas.microsoft.com/office/drawing/2014/main" val="2649202329"/>
                    </a:ext>
                  </a:extLst>
                </a:gridCol>
                <a:gridCol w="724245">
                  <a:extLst>
                    <a:ext uri="{9D8B030D-6E8A-4147-A177-3AD203B41FA5}">
                      <a16:colId xmlns:a16="http://schemas.microsoft.com/office/drawing/2014/main" val="1148029"/>
                    </a:ext>
                  </a:extLst>
                </a:gridCol>
                <a:gridCol w="901951">
                  <a:extLst>
                    <a:ext uri="{9D8B030D-6E8A-4147-A177-3AD203B41FA5}">
                      <a16:colId xmlns:a16="http://schemas.microsoft.com/office/drawing/2014/main" val="3713696222"/>
                    </a:ext>
                  </a:extLst>
                </a:gridCol>
              </a:tblGrid>
              <a:tr h="205978">
                <a:tc rowSpan="3"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2023-2024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1" marR="21561" marT="0" marB="0" anchor="ctr"/>
                </a:tc>
                <a:tc gridSpan="10"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effectLst/>
                        </a:rPr>
                        <a:t>PRZEDMIOT I WYNIK PROCENTOWY punktów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136422"/>
                  </a:ext>
                </a:extLst>
              </a:tr>
              <a:tr h="22475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j. polski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600" b="1" dirty="0">
                          <a:effectLst/>
                        </a:rPr>
                        <a:t>matematyka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1" marR="21561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600" b="1" dirty="0">
                          <a:effectLst/>
                        </a:rPr>
                        <a:t>j. angielski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1" marR="21561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600" b="1" dirty="0">
                          <a:effectLst/>
                        </a:rPr>
                        <a:t>j. rosyjski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1" marR="21561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600" b="1" dirty="0">
                          <a:effectLst/>
                        </a:rPr>
                        <a:t>j. niemiecki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1" marR="21561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160538"/>
                  </a:ext>
                </a:extLst>
              </a:tr>
              <a:tr h="2793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  <a:tabLst>
                          <a:tab pos="511810" algn="l"/>
                          <a:tab pos="1992630" algn="ctr"/>
                        </a:tabLs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pl-PL" sz="1200" b="1" dirty="0"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843768134"/>
                  </a:ext>
                </a:extLst>
              </a:tr>
              <a:tr h="262120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Polska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66%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2151280062"/>
                  </a:ext>
                </a:extLst>
              </a:tr>
              <a:tr h="279531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Województwo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55,37%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43,57%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59,72%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80,78%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45,59%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331507879"/>
                  </a:ext>
                </a:extLst>
              </a:tr>
              <a:tr h="262120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Gmina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40,49%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55,77%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3251357134"/>
                  </a:ext>
                </a:extLst>
              </a:tr>
              <a:tr h="397858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SP nr 1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1451113526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SP nr 2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927379528"/>
                  </a:ext>
                </a:extLst>
              </a:tr>
              <a:tr h="419548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SP nr 3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47,94%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38,25%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54,12%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1708902825"/>
                  </a:ext>
                </a:extLst>
              </a:tr>
              <a:tr h="311972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SP nr 5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49%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3339765386"/>
                  </a:ext>
                </a:extLst>
              </a:tr>
              <a:tr h="360085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SP w Pogorzeli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3012342755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SP w Grabowie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49,12%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334483973"/>
                  </a:ext>
                </a:extLst>
              </a:tr>
              <a:tr h="262120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RAZEM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60,33 %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55,68 %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43,16 %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42,04 %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56 %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54,85 %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5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100 %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68580" marT="0" marB="0" anchor="ctr"/>
                </a:tc>
                <a:extLst>
                  <a:ext uri="{0D108BD9-81ED-4DB2-BD59-A6C34878D82A}">
                    <a16:rowId xmlns:a16="http://schemas.microsoft.com/office/drawing/2014/main" val="1371731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047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E84673-538C-4BC9-9217-130ADD0AA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7411" y="640878"/>
            <a:ext cx="8610600" cy="1293028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/>
              <a:t>Szkoły z najlepszymi wynikami egzaminu ósmoklasisty 2023 oraz 2024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E9FAD73-92C7-48DE-AA21-C52195D69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981729"/>
              </p:ext>
            </p:extLst>
          </p:nvPr>
        </p:nvGraphicFramePr>
        <p:xfrm>
          <a:off x="1373392" y="1586753"/>
          <a:ext cx="9545620" cy="5261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4862">
                  <a:extLst>
                    <a:ext uri="{9D8B030D-6E8A-4147-A177-3AD203B41FA5}">
                      <a16:colId xmlns:a16="http://schemas.microsoft.com/office/drawing/2014/main" val="4176353851"/>
                    </a:ext>
                  </a:extLst>
                </a:gridCol>
                <a:gridCol w="3811793">
                  <a:extLst>
                    <a:ext uri="{9D8B030D-6E8A-4147-A177-3AD203B41FA5}">
                      <a16:colId xmlns:a16="http://schemas.microsoft.com/office/drawing/2014/main" val="849039036"/>
                    </a:ext>
                  </a:extLst>
                </a:gridCol>
                <a:gridCol w="3818965">
                  <a:extLst>
                    <a:ext uri="{9D8B030D-6E8A-4147-A177-3AD203B41FA5}">
                      <a16:colId xmlns:a16="http://schemas.microsoft.com/office/drawing/2014/main" val="2194812506"/>
                    </a:ext>
                  </a:extLst>
                </a:gridCol>
              </a:tblGrid>
              <a:tr h="852361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Nazwa przedmiotu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57" marR="14257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Najlepsze wyniki w 2023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57" marR="14257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600" dirty="0">
                        <a:effectLst/>
                      </a:endParaRP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Najlepsze wyniki w 2024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57" marR="14257" marT="0" marB="0"/>
                </a:tc>
                <a:extLst>
                  <a:ext uri="{0D108BD9-81ED-4DB2-BD59-A6C34878D82A}">
                    <a16:rowId xmlns:a16="http://schemas.microsoft.com/office/drawing/2014/main" val="1615295644"/>
                  </a:ext>
                </a:extLst>
              </a:tr>
              <a:tr h="1057121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j. polski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57" marR="14257" marT="0" marB="0" anchor="ctr"/>
                </a:tc>
                <a:tc>
                  <a:txBody>
                    <a:bodyPr/>
                    <a:lstStyle/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w Pogorzeli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1</a:t>
                      </a: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z Oddziałami Integracyjnymi im. Mikołaja Kopernika </a:t>
                      </a:r>
                      <a:b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 Gołdapi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4406733"/>
                  </a:ext>
                </a:extLst>
              </a:tr>
              <a:tr h="710293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matematyka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57" marR="14257" marT="0" marB="0" anchor="ctr"/>
                </a:tc>
                <a:tc>
                  <a:txBody>
                    <a:bodyPr/>
                    <a:lstStyle/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1 z Oddziałami Integracyjnymi im. Mikołaja Kopernika </a:t>
                      </a:r>
                      <a:b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 Gołdapi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w Pogorzeli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78503650"/>
                  </a:ext>
                </a:extLst>
              </a:tr>
              <a:tr h="701983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j. angielski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57" marR="14257" marT="0" marB="0" anchor="ctr"/>
                </a:tc>
                <a:tc>
                  <a:txBody>
                    <a:bodyPr/>
                    <a:lstStyle/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1 z Oddziałami Integracyjnymi im. Mikołaja Kopernika w Gołdapi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12090" marR="0" lvl="0" indent="-635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9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2090" marR="0" lvl="0" indent="-635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9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1 z Oddziałami Integracyjnymi im. Mikołaja Kopernika w Gołdapi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63500192"/>
                  </a:ext>
                </a:extLst>
              </a:tr>
              <a:tr h="874328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j. rosyjski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57" marR="14257" marT="0" marB="0" anchor="ctr"/>
                </a:tc>
                <a:tc>
                  <a:txBody>
                    <a:bodyPr/>
                    <a:lstStyle/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38693039"/>
                  </a:ext>
                </a:extLst>
              </a:tr>
              <a:tr h="710293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j. niemiecki</a:t>
                      </a:r>
                    </a:p>
                  </a:txBody>
                  <a:tcPr marL="14257" marR="14257" marT="0" marB="0" anchor="ctr"/>
                </a:tc>
                <a:tc>
                  <a:txBody>
                    <a:bodyPr/>
                    <a:lstStyle/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3 im. Tadeusza Kościuszki w Gołdapi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12090" indent="-635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1 z Oddziałami Integracyjnymi im. Mikołaja Kopernika w Gołdapi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28731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984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A8DFE5-1A7F-4B5B-8A27-9D35DDD5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5184" y="1103821"/>
            <a:ext cx="3108962" cy="73094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Book Antiqua" panose="0204060205030503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CZYTELNICTWO</a:t>
            </a:r>
            <a:endParaRPr lang="pl-PL" sz="54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430AD4F9-9334-4106-A1BD-9DC41AF69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993404"/>
              </p:ext>
            </p:extLst>
          </p:nvPr>
        </p:nvGraphicFramePr>
        <p:xfrm>
          <a:off x="434788" y="2966870"/>
          <a:ext cx="11264153" cy="1884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2550">
                  <a:extLst>
                    <a:ext uri="{9D8B030D-6E8A-4147-A177-3AD203B41FA5}">
                      <a16:colId xmlns:a16="http://schemas.microsoft.com/office/drawing/2014/main" val="789630303"/>
                    </a:ext>
                  </a:extLst>
                </a:gridCol>
                <a:gridCol w="1221217">
                  <a:extLst>
                    <a:ext uri="{9D8B030D-6E8A-4147-A177-3AD203B41FA5}">
                      <a16:colId xmlns:a16="http://schemas.microsoft.com/office/drawing/2014/main" val="1332921867"/>
                    </a:ext>
                  </a:extLst>
                </a:gridCol>
                <a:gridCol w="1258645">
                  <a:extLst>
                    <a:ext uri="{9D8B030D-6E8A-4147-A177-3AD203B41FA5}">
                      <a16:colId xmlns:a16="http://schemas.microsoft.com/office/drawing/2014/main" val="402909373"/>
                    </a:ext>
                  </a:extLst>
                </a:gridCol>
                <a:gridCol w="1151068">
                  <a:extLst>
                    <a:ext uri="{9D8B030D-6E8A-4147-A177-3AD203B41FA5}">
                      <a16:colId xmlns:a16="http://schemas.microsoft.com/office/drawing/2014/main" val="3343714070"/>
                    </a:ext>
                  </a:extLst>
                </a:gridCol>
                <a:gridCol w="1409252">
                  <a:extLst>
                    <a:ext uri="{9D8B030D-6E8A-4147-A177-3AD203B41FA5}">
                      <a16:colId xmlns:a16="http://schemas.microsoft.com/office/drawing/2014/main" val="2271162071"/>
                    </a:ext>
                  </a:extLst>
                </a:gridCol>
                <a:gridCol w="1722568">
                  <a:extLst>
                    <a:ext uri="{9D8B030D-6E8A-4147-A177-3AD203B41FA5}">
                      <a16:colId xmlns:a16="http://schemas.microsoft.com/office/drawing/2014/main" val="2738306890"/>
                    </a:ext>
                  </a:extLst>
                </a:gridCol>
                <a:gridCol w="1590787">
                  <a:extLst>
                    <a:ext uri="{9D8B030D-6E8A-4147-A177-3AD203B41FA5}">
                      <a16:colId xmlns:a16="http://schemas.microsoft.com/office/drawing/2014/main" val="61954691"/>
                    </a:ext>
                  </a:extLst>
                </a:gridCol>
                <a:gridCol w="1558066">
                  <a:extLst>
                    <a:ext uri="{9D8B030D-6E8A-4147-A177-3AD203B41FA5}">
                      <a16:colId xmlns:a16="http://schemas.microsoft.com/office/drawing/2014/main" val="1633782423"/>
                    </a:ext>
                  </a:extLst>
                </a:gridCol>
              </a:tblGrid>
              <a:tr h="367030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>
                          <a:effectLst/>
                        </a:rPr>
                        <a:t> </a:t>
                      </a:r>
                      <a:endParaRPr lang="pl-PL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>
                          <a:effectLst/>
                        </a:rPr>
                        <a:t>SP1</a:t>
                      </a:r>
                      <a:endParaRPr lang="pl-PL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>
                          <a:effectLst/>
                        </a:rPr>
                        <a:t>SP2</a:t>
                      </a:r>
                      <a:endParaRPr lang="pl-PL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>
                          <a:effectLst/>
                        </a:rPr>
                        <a:t>SP3</a:t>
                      </a:r>
                      <a:endParaRPr lang="pl-PL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effectLst/>
                        </a:rPr>
                        <a:t>SP5</a:t>
                      </a:r>
                      <a:endParaRPr lang="pl-PL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effectLst/>
                        </a:rPr>
                        <a:t>SP Pogorzel</a:t>
                      </a:r>
                      <a:endParaRPr lang="pl-PL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>
                          <a:effectLst/>
                        </a:rPr>
                        <a:t>SP Grabowo</a:t>
                      </a:r>
                      <a:endParaRPr lang="pl-PL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effectLst/>
                        </a:rPr>
                        <a:t>RAZEM</a:t>
                      </a:r>
                      <a:endParaRPr lang="pl-PL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8308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effectLst/>
                        </a:rPr>
                        <a:t>Liczba książek</a:t>
                      </a:r>
                      <a:endParaRPr lang="pl-PL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3378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5807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16 727,00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751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>
                          <a:effectLst/>
                        </a:rPr>
                        <a:t>Średnio/ucznia</a:t>
                      </a:r>
                      <a:endParaRPr lang="pl-PL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13,7</a:t>
                      </a:r>
                      <a:endParaRPr lang="pl-PL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12,07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3,42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1175"/>
                        </a:spcAft>
                      </a:pPr>
                      <a:r>
                        <a:rPr lang="pl-PL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10,68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6412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053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DB1085-E21A-491E-9F91-65834BB9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38" y="936495"/>
            <a:ext cx="6368528" cy="849274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/>
              <a:t>Koszty dowożenia dzieci i młodzieży </a:t>
            </a:r>
            <a:br>
              <a:rPr lang="pl-PL" sz="2400" b="1" dirty="0"/>
            </a:br>
            <a:r>
              <a:rPr lang="pl-PL" sz="2400" b="1" dirty="0"/>
              <a:t>do placówek oświatowych </a:t>
            </a:r>
            <a:br>
              <a:rPr lang="pl-PL" sz="2400" b="1" dirty="0"/>
            </a:br>
            <a:r>
              <a:rPr lang="pl-PL" sz="2400" b="1" dirty="0"/>
              <a:t>w roku szkolnym 2023/2024</a:t>
            </a:r>
            <a:br>
              <a:rPr lang="pl-PL" sz="2400" b="1" dirty="0"/>
            </a:br>
            <a:endParaRPr lang="pl-PL" sz="2400" b="1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3A3D982-1CB7-61A2-3819-7E54B669E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104538"/>
              </p:ext>
            </p:extLst>
          </p:nvPr>
        </p:nvGraphicFramePr>
        <p:xfrm>
          <a:off x="1111624" y="1676401"/>
          <a:ext cx="9941858" cy="5062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1905">
                  <a:extLst>
                    <a:ext uri="{9D8B030D-6E8A-4147-A177-3AD203B41FA5}">
                      <a16:colId xmlns:a16="http://schemas.microsoft.com/office/drawing/2014/main" val="2708117034"/>
                    </a:ext>
                  </a:extLst>
                </a:gridCol>
                <a:gridCol w="2430008">
                  <a:extLst>
                    <a:ext uri="{9D8B030D-6E8A-4147-A177-3AD203B41FA5}">
                      <a16:colId xmlns:a16="http://schemas.microsoft.com/office/drawing/2014/main" val="1015171798"/>
                    </a:ext>
                  </a:extLst>
                </a:gridCol>
                <a:gridCol w="1899945">
                  <a:extLst>
                    <a:ext uri="{9D8B030D-6E8A-4147-A177-3AD203B41FA5}">
                      <a16:colId xmlns:a16="http://schemas.microsoft.com/office/drawing/2014/main" val="474729339"/>
                    </a:ext>
                  </a:extLst>
                </a:gridCol>
              </a:tblGrid>
              <a:tr h="220756">
                <a:tc rowSpan="2"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Rodzaj kosztu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ctr"/>
                </a:tc>
                <a:tc gridSpan="2"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100" b="0" dirty="0">
                          <a:solidFill>
                            <a:schemeClr val="tx1"/>
                          </a:solidFill>
                          <a:effectLst/>
                        </a:rPr>
                        <a:t>2023/2024</a:t>
                      </a:r>
                      <a:endParaRPr lang="pl-PL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915377"/>
                  </a:ext>
                </a:extLst>
              </a:tr>
              <a:tr h="37650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b="1" dirty="0">
                          <a:effectLst/>
                        </a:rPr>
                        <a:t>Koszt za rok szkolny 2023/2024</a:t>
                      </a:r>
                      <a:endParaRPr lang="pl-PL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b="1" dirty="0">
                          <a:effectLst/>
                        </a:rPr>
                        <a:t>Średni koszt miesięczny</a:t>
                      </a:r>
                      <a:endParaRPr lang="pl-PL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extLst>
                  <a:ext uri="{0D108BD9-81ED-4DB2-BD59-A6C34878D82A}">
                    <a16:rowId xmlns:a16="http://schemas.microsoft.com/office/drawing/2014/main" val="2886032798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Zakup biletów miesięcznych zgodnie z umowami zawartymi z AMS LOGISTIC Sp. z o. o. oraz Przedsiębiorstwo Handlowo – Usługowe – Produkcyjne Krzysztof </a:t>
                      </a:r>
                      <a:r>
                        <a:rPr lang="pl-PL" sz="1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Kühn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555 792,50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55 579,25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extLst>
                  <a:ext uri="{0D108BD9-81ED-4DB2-BD59-A6C34878D82A}">
                    <a16:rowId xmlns:a16="http://schemas.microsoft.com/office/drawing/2014/main" val="2028121878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Zwrot kosztów transportu uczniów niepełnosprawnych zgodnie  z zawartymi umowami z rodzicami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77 648,03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7 764,80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extLst>
                  <a:ext uri="{0D108BD9-81ED-4DB2-BD59-A6C34878D82A}">
                    <a16:rowId xmlns:a16="http://schemas.microsoft.com/office/drawing/2014/main" val="103928931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endParaRPr lang="pl-PL" sz="1000" dirty="0">
                        <a:effectLst/>
                      </a:endParaRPr>
                    </a:p>
                    <a:p>
                      <a:pPr marL="236220" marR="0" lvl="0" indent="-6350" algn="l" defTabSz="914400" rtl="0" eaLnBrk="1" fontAlgn="auto" latinLnBrk="0" hangingPunct="1">
                        <a:lnSpc>
                          <a:spcPct val="1540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effectLst/>
                        </a:rPr>
                        <a:t>Dowóz ucznia niepełnosprawnego (gminnym autem) do Ośrodka Szkolno-Wychowawczego im. św. Filipa </a:t>
                      </a:r>
                      <a:r>
                        <a:rPr lang="pl-PL" sz="1000" dirty="0" err="1">
                          <a:effectLst/>
                        </a:rPr>
                        <a:t>Smaldone</a:t>
                      </a:r>
                      <a:r>
                        <a:rPr lang="pl-PL" sz="1000" dirty="0">
                          <a:effectLst/>
                        </a:rPr>
                        <a:t> w Olecku</a:t>
                      </a:r>
                    </a:p>
                    <a:p>
                      <a:pPr marL="236220" indent="-6350" algn="l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695,16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69,51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extLst>
                  <a:ext uri="{0D108BD9-81ED-4DB2-BD59-A6C34878D82A}">
                    <a16:rowId xmlns:a16="http://schemas.microsoft.com/office/drawing/2014/main" val="193545454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Szacunkowy koszt utrzymania </a:t>
                      </a:r>
                      <a:r>
                        <a:rPr lang="pl-PL" sz="1000" dirty="0" err="1">
                          <a:effectLst/>
                        </a:rPr>
                        <a:t>busa</a:t>
                      </a:r>
                      <a:r>
                        <a:rPr lang="pl-PL" sz="1000" dirty="0">
                          <a:effectLst/>
                        </a:rPr>
                        <a:t> dostosowanego do przewozu osób niepełnosprawnych, w tym: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37 009,28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3 700,93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extLst>
                  <a:ext uri="{0D108BD9-81ED-4DB2-BD59-A6C34878D82A}">
                    <a16:rowId xmlns:a16="http://schemas.microsoft.com/office/drawing/2014/main" val="6088997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36220" marR="0" lvl="0" indent="-6350" algn="l" defTabSz="914400" rtl="0" eaLnBrk="1" fontAlgn="auto" latinLnBrk="0" hangingPunct="1">
                        <a:lnSpc>
                          <a:spcPct val="1540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effectLst/>
                        </a:rPr>
                        <a:t>- zakup paliwa, części, narzędzi itp.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25 378,29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2 537,83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extLst>
                  <a:ext uri="{0D108BD9-81ED-4DB2-BD59-A6C34878D82A}">
                    <a16:rowId xmlns:a16="http://schemas.microsoft.com/office/drawing/2014/main" val="2739553584"/>
                  </a:ext>
                </a:extLst>
              </a:tr>
              <a:tr h="570598">
                <a:tc>
                  <a:txBody>
                    <a:bodyPr/>
                    <a:lstStyle/>
                    <a:p>
                      <a:pPr marL="236220" marR="0" lvl="0" indent="-6350" algn="just" defTabSz="914400" rtl="0" eaLnBrk="1" fontAlgn="auto" latinLnBrk="0" hangingPunct="1">
                        <a:lnSpc>
                          <a:spcPct val="1540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effectLst/>
                        </a:rPr>
                        <a:t>- ubezpieczenie, przeglądy, naprawy, itp.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11 630,99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1 163,10 zł</a:t>
                      </a:r>
                    </a:p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extLst>
                  <a:ext uri="{0D108BD9-81ED-4DB2-BD59-A6C34878D82A}">
                    <a16:rowId xmlns:a16="http://schemas.microsoft.com/office/drawing/2014/main" val="808133056"/>
                  </a:ext>
                </a:extLst>
              </a:tr>
              <a:tr h="284592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>
                          <a:effectLst/>
                        </a:rPr>
                        <a:t>RAZEM</a:t>
                      </a:r>
                      <a:endParaRPr lang="pl-PL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 </a:t>
                      </a:r>
                      <a:r>
                        <a:rPr lang="pl-PL" sz="1000" b="1" dirty="0">
                          <a:effectLst/>
                        </a:rPr>
                        <a:t>708 154,25 zł</a:t>
                      </a:r>
                      <a:endParaRPr lang="pl-PL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 </a:t>
                      </a:r>
                      <a:r>
                        <a:rPr lang="pl-PL" sz="1000" b="1" dirty="0">
                          <a:effectLst/>
                        </a:rPr>
                        <a:t>70 815,42 zł</a:t>
                      </a:r>
                      <a:endParaRPr lang="pl-PL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52" marR="27952" marT="0" marB="0" anchor="b"/>
                </a:tc>
                <a:extLst>
                  <a:ext uri="{0D108BD9-81ED-4DB2-BD59-A6C34878D82A}">
                    <a16:rowId xmlns:a16="http://schemas.microsoft.com/office/drawing/2014/main" val="1374685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3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3C9051-561F-4D67-87E2-7BADE7A06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9878" y="405150"/>
            <a:ext cx="5507478" cy="1359104"/>
          </a:xfrm>
        </p:spPr>
        <p:txBody>
          <a:bodyPr>
            <a:normAutofit/>
          </a:bodyPr>
          <a:lstStyle/>
          <a:p>
            <a:pPr algn="ctr"/>
            <a:r>
              <a:rPr lang="pl-PL" sz="1800" b="1" i="1" cap="none" dirty="0"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Obowiązek sporządzenia i przedłożenia informacji o stanie realizacji zadań oświatowych Gminy Gołdap za rok szkolny 2023/2024 </a:t>
            </a:r>
            <a:br>
              <a:rPr lang="pl-PL" sz="1800" b="1" i="1" cap="none" dirty="0"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</a:br>
            <a:r>
              <a:rPr lang="pl-PL" sz="1800" b="1" i="1" cap="none" dirty="0"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wynika z dyspozycji art. 11 ust. 7 ustawy z dnia</a:t>
            </a:r>
            <a:br>
              <a:rPr lang="pl-PL" sz="1800" b="1" i="1" cap="none" dirty="0"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</a:br>
            <a:r>
              <a:rPr lang="pl-PL" sz="1800" b="1" i="1" cap="none" dirty="0"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 14 grudnia Prawo Oświatowe</a:t>
            </a:r>
            <a:endParaRPr lang="pl-PL" b="1" i="1" cap="non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0A32AA-8CFC-4161-BFB2-1F54ACCCB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607" y="1850316"/>
            <a:ext cx="11808865" cy="4807382"/>
          </a:xfrm>
        </p:spPr>
        <p:txBody>
          <a:bodyPr>
            <a:normAutofit fontScale="25000" lnSpcReduction="20000"/>
          </a:bodyPr>
          <a:lstStyle/>
          <a:p>
            <a:pPr marL="229870" indent="0" algn="just">
              <a:lnSpc>
                <a:spcPct val="120000"/>
              </a:lnSpc>
              <a:spcBef>
                <a:spcPts val="285"/>
              </a:spcBef>
              <a:spcAft>
                <a:spcPts val="285"/>
              </a:spcAft>
              <a:buNone/>
            </a:pPr>
            <a:r>
              <a:rPr lang="pl-PL" sz="72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Gmina Gołdap jako organ prowadzący szkoły i placówki oświatowe jest zobowiązana do realizacji zadań oświatowych w szczególności (art. 10 ust. 1 ustawy Prawo Oświatowe):</a:t>
            </a:r>
            <a:endParaRPr lang="pl-PL" sz="7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l">
              <a:lnSpc>
                <a:spcPct val="120000"/>
              </a:lnSpc>
              <a:buFont typeface="+mj-lt"/>
              <a:buAutoNum type="arabicPeriod"/>
            </a:pP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zapewnienie warunków działania szkoły lub placówki, w tym bezpiecznych i higienicznych warunków nauki, wychowania i opieki;</a:t>
            </a:r>
          </a:p>
          <a:p>
            <a:pPr marL="342900" lvl="0" indent="-342900" algn="l">
              <a:lnSpc>
                <a:spcPct val="120000"/>
              </a:lnSpc>
              <a:buFont typeface="+mj-lt"/>
              <a:buAutoNum type="arabicPeriod"/>
            </a:pP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zapewnienie warunków umożliwiających stosowanie specjalnej organizacji nauki i metod pracy dla dzieci i młodzieży objętych kształceniem specjalnym;</a:t>
            </a:r>
            <a:endParaRPr lang="pl-PL" sz="6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wykonywanie remontów obiektów szkolnych oraz zadań inwestycyjnych w tym zakresie;</a:t>
            </a:r>
            <a:endParaRPr lang="pl-PL" sz="6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zapewnienie obsługi administracyjnej, w tym prawnej, obsługi finansowej, w tym w zakresie wykonywania czynności, o których mowa </a:t>
            </a:r>
            <a:r>
              <a:rPr lang="pl-PL" sz="6000" dirty="0"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w </a:t>
            </a:r>
            <a:r>
              <a:rPr lang="pl-PL" sz="6000" dirty="0">
                <a:effectLst/>
                <a:latin typeface="Book Antiqua" panose="02040602050305030304" pitchFamily="18" charset="0"/>
                <a:ea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4 ust. 3 pkt 2-6</a:t>
            </a:r>
            <a:r>
              <a:rPr lang="pl-PL" sz="6000" dirty="0"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 </a:t>
            </a: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ustawy z dnia 29 września 1994 r. o rachunkowości (</a:t>
            </a:r>
            <a:r>
              <a:rPr lang="pl-PL" sz="6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t.j</a:t>
            </a: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. Dz. U. z 2023 r. poz. </a:t>
            </a:r>
            <a:r>
              <a:rPr lang="pl-PL" sz="6000" dirty="0">
                <a:solidFill>
                  <a:srgbClr val="000000"/>
                </a:solidFill>
                <a:latin typeface="Book Antiqua" panose="02040602050305030304" pitchFamily="18" charset="0"/>
                <a:ea typeface="Arial" panose="020B0604020202020204" pitchFamily="34" charset="0"/>
              </a:rPr>
              <a:t>120 z późn.zm.</a:t>
            </a: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), i obsługi organizacyjnej szkoły lub placówki;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wyposażenie szkoły lub placówki w pomoce dydaktyczne i sprzęt niezbędny do pełnej realizacji programów nauczania, programów wychowawczo-profilaktycznych, przeprowadzania egzaminów oraz wykonywania innych zadań statutowych;</a:t>
            </a:r>
            <a:endParaRPr lang="pl-PL" sz="6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wykonywanie czynności w sprawach z zakresu prawa pracy w stosunku do dyrektora szkoły lub placówki;</a:t>
            </a:r>
            <a:endParaRPr lang="pl-PL" sz="6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25"/>
              </a:spcAft>
              <a:buFont typeface="+mj-lt"/>
              <a:buAutoNum type="arabicPeriod"/>
            </a:pPr>
            <a:r>
              <a:rPr lang="pl-PL" sz="6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przekazanie do szkół dla dzieci i młodzieży oraz placówek, o których mowa w art. 2 pkt 7, z wyjątkiem szkół artystycznych realizujących wyłącznie kształcenie artystyczne, informacji o podmiotach wykonujących działalność leczniczą udzielających świadczeń zdrowotnych w zakresie leczenia stomatologicznego dla dzieci i młodzieży, finansowanych ze środków publicznych.</a:t>
            </a:r>
            <a:endParaRPr lang="pl-PL" sz="6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860395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EE901D-6B88-4A5B-B751-5955A2016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7153" y="929000"/>
            <a:ext cx="3879027" cy="569575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Stypendia socjalne</a:t>
            </a:r>
            <a:endParaRPr lang="pl-PL" sz="4800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A701E94-8089-4CF3-92DC-FA824202A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059657"/>
              </p:ext>
            </p:extLst>
          </p:nvPr>
        </p:nvGraphicFramePr>
        <p:xfrm>
          <a:off x="623945" y="2076226"/>
          <a:ext cx="10650069" cy="3283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9151">
                  <a:extLst>
                    <a:ext uri="{9D8B030D-6E8A-4147-A177-3AD203B41FA5}">
                      <a16:colId xmlns:a16="http://schemas.microsoft.com/office/drawing/2014/main" val="1353850935"/>
                    </a:ext>
                  </a:extLst>
                </a:gridCol>
                <a:gridCol w="3533827">
                  <a:extLst>
                    <a:ext uri="{9D8B030D-6E8A-4147-A177-3AD203B41FA5}">
                      <a16:colId xmlns:a16="http://schemas.microsoft.com/office/drawing/2014/main" val="3404640079"/>
                    </a:ext>
                  </a:extLst>
                </a:gridCol>
                <a:gridCol w="3497091">
                  <a:extLst>
                    <a:ext uri="{9D8B030D-6E8A-4147-A177-3AD203B41FA5}">
                      <a16:colId xmlns:a16="http://schemas.microsoft.com/office/drawing/2014/main" val="3714910116"/>
                    </a:ext>
                  </a:extLst>
                </a:gridCol>
              </a:tblGrid>
              <a:tr h="318066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Nazwa placówki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IX-XII.2023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I-VIII.2024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9824650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Szkoła Podstawowa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854606"/>
                  </a:ext>
                </a:extLst>
              </a:tr>
              <a:tr h="353392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Liceum ogólnokształcące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6254032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Technikum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334883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Szkoła policealna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2406433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Szkoła branżowa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340883"/>
                  </a:ext>
                </a:extLst>
              </a:tr>
              <a:tr h="415695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Szkoła przysposabiająca do pracy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460340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Razem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560580"/>
                  </a:ext>
                </a:extLst>
              </a:tr>
              <a:tr h="318245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Kwota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58 280,00 zł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73 979,59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9986934"/>
                  </a:ext>
                </a:extLst>
              </a:tr>
              <a:tr h="273702">
                <a:tc>
                  <a:txBody>
                    <a:bodyPr/>
                    <a:lstStyle/>
                    <a:p>
                      <a:pPr marL="236220" indent="-6350" algn="just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400">
                          <a:effectLst/>
                        </a:rPr>
                        <a:t>RAZEM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22860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132 259,59 zł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07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62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3EFB3E-E259-4F7D-9196-2E0B04A37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635281"/>
            <a:ext cx="2871394" cy="429726"/>
          </a:xfrm>
        </p:spPr>
        <p:txBody>
          <a:bodyPr>
            <a:normAutofit fontScale="90000"/>
          </a:bodyPr>
          <a:lstStyle/>
          <a:p>
            <a:r>
              <a:rPr lang="pl-PL" sz="3600" b="1" dirty="0"/>
              <a:t>Dożywianie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BDE70C69-E3AF-47FF-A677-6421F240B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86755"/>
              </p:ext>
            </p:extLst>
          </p:nvPr>
        </p:nvGraphicFramePr>
        <p:xfrm>
          <a:off x="711798" y="1391323"/>
          <a:ext cx="10768404" cy="5020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267">
                  <a:extLst>
                    <a:ext uri="{9D8B030D-6E8A-4147-A177-3AD203B41FA5}">
                      <a16:colId xmlns:a16="http://schemas.microsoft.com/office/drawing/2014/main" val="71535246"/>
                    </a:ext>
                  </a:extLst>
                </a:gridCol>
                <a:gridCol w="3383682">
                  <a:extLst>
                    <a:ext uri="{9D8B030D-6E8A-4147-A177-3AD203B41FA5}">
                      <a16:colId xmlns:a16="http://schemas.microsoft.com/office/drawing/2014/main" val="212495209"/>
                    </a:ext>
                  </a:extLst>
                </a:gridCol>
                <a:gridCol w="3335367">
                  <a:extLst>
                    <a:ext uri="{9D8B030D-6E8A-4147-A177-3AD203B41FA5}">
                      <a16:colId xmlns:a16="http://schemas.microsoft.com/office/drawing/2014/main" val="2833665444"/>
                    </a:ext>
                  </a:extLst>
                </a:gridCol>
                <a:gridCol w="2822088">
                  <a:extLst>
                    <a:ext uri="{9D8B030D-6E8A-4147-A177-3AD203B41FA5}">
                      <a16:colId xmlns:a16="http://schemas.microsoft.com/office/drawing/2014/main" val="2200636770"/>
                    </a:ext>
                  </a:extLst>
                </a:gridCol>
              </a:tblGrid>
              <a:tr h="934613">
                <a:tc>
                  <a:txBody>
                    <a:bodyPr/>
                    <a:lstStyle/>
                    <a:p>
                      <a:pPr marL="236220" marR="3746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Lp.</a:t>
                      </a:r>
                      <a:endParaRPr lang="pl-PL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746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dirty="0">
                          <a:effectLst/>
                        </a:rPr>
                        <a:t>Nazwa placówki </a:t>
                      </a:r>
                      <a:endParaRPr lang="pl-PL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3810" indent="-381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Liczba dzieci objętych programem w roku szkolnym 2023/2024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" indent="-381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Decyzja OPS od 01.09.2023 do 31.12.2023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3810" indent="-381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Liczba dzieci objętych programem w roku szkolnym 2023/2024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255" marR="1016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Decyzja OPS od 01.01.2024 do 30.06.2024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extLst>
                  <a:ext uri="{0D108BD9-81ED-4DB2-BD59-A6C34878D82A}">
                    <a16:rowId xmlns:a16="http://schemas.microsoft.com/office/drawing/2014/main" val="1198710204"/>
                  </a:ext>
                </a:extLst>
              </a:tr>
              <a:tr h="47780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25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 marL="44450" marR="8890" marT="5715" marB="381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1 z Oddziałami Integracyjnymi im. Mikołaja Kopernika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49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619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extLst>
                  <a:ext uri="{0D108BD9-81ED-4DB2-BD59-A6C34878D82A}">
                    <a16:rowId xmlns:a16="http://schemas.microsoft.com/office/drawing/2014/main" val="2922223361"/>
                  </a:ext>
                </a:extLst>
              </a:tr>
              <a:tr h="47780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25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 marL="44450" marR="8890" marT="5715" marB="381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2 im. Marszałka Józefa Piłsudskiego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49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619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extLst>
                  <a:ext uri="{0D108BD9-81ED-4DB2-BD59-A6C34878D82A}">
                    <a16:rowId xmlns:a16="http://schemas.microsoft.com/office/drawing/2014/main" val="2386976131"/>
                  </a:ext>
                </a:extLst>
              </a:tr>
              <a:tr h="4405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25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44450" marR="8890" marT="5715" marB="381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3 im. Tadeusza Kościuszki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49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619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extLst>
                  <a:ext uri="{0D108BD9-81ED-4DB2-BD59-A6C34878D82A}">
                    <a16:rowId xmlns:a16="http://schemas.microsoft.com/office/drawing/2014/main" val="3924987180"/>
                  </a:ext>
                </a:extLst>
              </a:tr>
              <a:tr h="4405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6000"/>
                        </a:lnSpc>
                        <a:spcAft>
                          <a:spcPts val="25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44450" marR="8890" marT="5715" marB="381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nr 5 im. Noblistów Polskich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492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6195" indent="-6350" algn="ctr">
                        <a:lnSpc>
                          <a:spcPct val="106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extLst>
                  <a:ext uri="{0D108BD9-81ED-4DB2-BD59-A6C34878D82A}">
                    <a16:rowId xmlns:a16="http://schemas.microsoft.com/office/drawing/2014/main" val="3746702325"/>
                  </a:ext>
                </a:extLst>
              </a:tr>
              <a:tr h="4405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25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44450" marR="8890" marT="5715" marB="381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w Pogorzeli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49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619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extLst>
                  <a:ext uri="{0D108BD9-81ED-4DB2-BD59-A6C34878D82A}">
                    <a16:rowId xmlns:a16="http://schemas.microsoft.com/office/drawing/2014/main" val="1316131110"/>
                  </a:ext>
                </a:extLst>
              </a:tr>
              <a:tr h="4405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25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6. </a:t>
                      </a:r>
                    </a:p>
                  </a:txBody>
                  <a:tcPr marL="44450" marR="8890" marT="5715" marB="381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Szkoła Podstawowa im. Michała Kajki w Grabowie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49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619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extLst>
                  <a:ext uri="{0D108BD9-81ED-4DB2-BD59-A6C34878D82A}">
                    <a16:rowId xmlns:a16="http://schemas.microsoft.com/office/drawing/2014/main" val="2639738836"/>
                  </a:ext>
                </a:extLst>
              </a:tr>
              <a:tr h="4405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25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44450" marR="8890" marT="5715" marB="381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Przedszkole Samorządowe nr 1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49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619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extLst>
                  <a:ext uri="{0D108BD9-81ED-4DB2-BD59-A6C34878D82A}">
                    <a16:rowId xmlns:a16="http://schemas.microsoft.com/office/drawing/2014/main" val="1183618356"/>
                  </a:ext>
                </a:extLst>
              </a:tr>
              <a:tr h="440590">
                <a:tc gridSpan="2"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6220" marR="349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312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tc>
                  <a:txBody>
                    <a:bodyPr/>
                    <a:lstStyle/>
                    <a:p>
                      <a:pPr marL="236220" marR="3619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296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8890" marT="5715" marB="3810" anchor="ctr"/>
                </a:tc>
                <a:extLst>
                  <a:ext uri="{0D108BD9-81ED-4DB2-BD59-A6C34878D82A}">
                    <a16:rowId xmlns:a16="http://schemas.microsoft.com/office/drawing/2014/main" val="2696385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272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CB5BA9BC-49D3-45D0-8882-1276FCB7BA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74837" y="1193894"/>
            <a:ext cx="8610600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 dirty="0">
                <a:solidFill>
                  <a:srgbClr val="000000"/>
                </a:solidFill>
                <a:uFillTx/>
                <a:latin typeface="Bookman Old Style" pitchFamily="18"/>
              </a:rPr>
              <a:t>ŹRÓDŁA POKRYCIA WYDATKÓW </a:t>
            </a:r>
            <a:br>
              <a:rPr lang="pl-PL" sz="1800" b="1" i="0" u="none" strike="noStrike" kern="1200" cap="none" spc="0" baseline="0" dirty="0">
                <a:solidFill>
                  <a:srgbClr val="000000"/>
                </a:solidFill>
                <a:uFillTx/>
                <a:latin typeface="Bookman Old Style" pitchFamily="18"/>
              </a:rPr>
            </a:br>
            <a:r>
              <a:rPr lang="pl-PL" sz="1800" b="1" i="0" u="none" strike="noStrike" kern="1200" cap="none" spc="0" baseline="0" dirty="0">
                <a:solidFill>
                  <a:srgbClr val="000000"/>
                </a:solidFill>
                <a:uFillTx/>
                <a:latin typeface="Bookman Old Style" pitchFamily="18"/>
              </a:rPr>
              <a:t>NA ZADANIA OŚWIATOWE W ROKU SZKOLNYM 2023/2024</a:t>
            </a:r>
            <a:endParaRPr lang="pl-PL" sz="1800" b="0" i="0" u="none" strike="noStrike" kern="1200" cap="none" spc="0" baseline="0" dirty="0">
              <a:solidFill>
                <a:srgbClr val="000000"/>
              </a:solidFill>
              <a:uFillTx/>
              <a:latin typeface="Bookman Old Style" pitchFamily="18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167A252-5AAD-49A3-9566-AA4C07EC3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264916"/>
              </p:ext>
            </p:extLst>
          </p:nvPr>
        </p:nvGraphicFramePr>
        <p:xfrm>
          <a:off x="1807285" y="2748784"/>
          <a:ext cx="8100508" cy="2915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437">
                  <a:extLst>
                    <a:ext uri="{9D8B030D-6E8A-4147-A177-3AD203B41FA5}">
                      <a16:colId xmlns:a16="http://schemas.microsoft.com/office/drawing/2014/main" val="1286719298"/>
                    </a:ext>
                  </a:extLst>
                </a:gridCol>
                <a:gridCol w="2843071">
                  <a:extLst>
                    <a:ext uri="{9D8B030D-6E8A-4147-A177-3AD203B41FA5}">
                      <a16:colId xmlns:a16="http://schemas.microsoft.com/office/drawing/2014/main" val="1823680423"/>
                    </a:ext>
                  </a:extLst>
                </a:gridCol>
              </a:tblGrid>
              <a:tr h="360030">
                <a:tc>
                  <a:txBody>
                    <a:bodyPr/>
                    <a:lstStyle/>
                    <a:p>
                      <a:pPr marL="236220" marR="0" lvl="0" indent="-6350" algn="l" defTabSz="914400" rtl="0" eaLnBrk="1" fontAlgn="auto" latinLnBrk="0" hangingPunct="1">
                        <a:lnSpc>
                          <a:spcPct val="1540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effectLst/>
                        </a:rPr>
                        <a:t> </a:t>
                      </a:r>
                      <a:r>
                        <a:rPr lang="pl-PL" sz="1800" dirty="0">
                          <a:solidFill>
                            <a:srgbClr val="FFFFFF"/>
                          </a:solidFill>
                        </a:rPr>
                        <a:t>Koszty ponoszone na utrzymanie szkół </a:t>
                      </a:r>
                      <a:br>
                        <a:rPr lang="pl-PL" sz="1800" dirty="0">
                          <a:solidFill>
                            <a:srgbClr val="FFFFFF"/>
                          </a:solidFill>
                        </a:rPr>
                      </a:br>
                      <a:r>
                        <a:rPr lang="pl-PL" sz="1800" dirty="0">
                          <a:solidFill>
                            <a:srgbClr val="FFFFFF"/>
                          </a:solidFill>
                        </a:rPr>
                        <a:t>i innych placówek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2023/2024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24561859"/>
                  </a:ext>
                </a:extLst>
              </a:tr>
              <a:tr h="772942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Subwencja oświatowa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22 436 842,70 zł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09018550"/>
                  </a:ext>
                </a:extLst>
              </a:tr>
              <a:tr h="772739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Dotacja celowa na przedszkola 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1 763 775,33 zł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74279961"/>
                  </a:ext>
                </a:extLst>
              </a:tr>
              <a:tr h="578685">
                <a:tc>
                  <a:txBody>
                    <a:bodyPr/>
                    <a:lstStyle/>
                    <a:p>
                      <a:pPr marL="236220" indent="-6350" algn="l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RAZEM:</a:t>
                      </a:r>
                      <a:endParaRPr lang="pl-PL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24 200 618,03 zł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19688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609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>
            <a:extLst>
              <a:ext uri="{FF2B5EF4-FFF2-40B4-BE49-F238E27FC236}">
                <a16:creationId xmlns:a16="http://schemas.microsoft.com/office/drawing/2014/main" id="{054C1FB6-7180-46AF-BB87-E917BC2E72C0}"/>
              </a:ext>
            </a:extLst>
          </p:cNvPr>
          <p:cNvSpPr txBox="1"/>
          <p:nvPr/>
        </p:nvSpPr>
        <p:spPr>
          <a:xfrm>
            <a:off x="3842890" y="2441577"/>
            <a:ext cx="3606795" cy="98742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342900" marR="0" lvl="0" indent="-336554" algn="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>
                <a:tab pos="342900" algn="l"/>
                <a:tab pos="790571" algn="l"/>
                <a:tab pos="1239834" algn="l"/>
                <a:tab pos="1689097" algn="l"/>
                <a:tab pos="2138360" algn="l"/>
                <a:tab pos="2587623" algn="l"/>
                <a:tab pos="3036886" algn="l"/>
                <a:tab pos="3486150" algn="l"/>
                <a:tab pos="3935413" algn="l"/>
                <a:tab pos="4384676" algn="l"/>
                <a:tab pos="4833939" algn="l"/>
                <a:tab pos="5283202" algn="l"/>
                <a:tab pos="5732465" algn="l"/>
                <a:tab pos="6181728" algn="l"/>
                <a:tab pos="6630991" algn="l"/>
                <a:tab pos="7080254" algn="l"/>
                <a:tab pos="7529517" algn="l"/>
                <a:tab pos="7978770" algn="l"/>
                <a:tab pos="8428033" algn="l"/>
                <a:tab pos="8877296" algn="l"/>
                <a:tab pos="93265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  <a:ea typeface="Microsoft YaHei" pitchFamily="34"/>
              </a:rPr>
              <a:t>Dziękuję za uwagę</a:t>
            </a:r>
          </a:p>
          <a:p>
            <a:pPr marL="342900" marR="0" lvl="0" indent="-336554" algn="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>
                <a:tab pos="342900" algn="l"/>
                <a:tab pos="790571" algn="l"/>
                <a:tab pos="1239834" algn="l"/>
                <a:tab pos="1689097" algn="l"/>
                <a:tab pos="2138360" algn="l"/>
                <a:tab pos="2587623" algn="l"/>
                <a:tab pos="3036886" algn="l"/>
                <a:tab pos="3486150" algn="l"/>
                <a:tab pos="3935413" algn="l"/>
                <a:tab pos="4384676" algn="l"/>
                <a:tab pos="4833939" algn="l"/>
                <a:tab pos="5283202" algn="l"/>
                <a:tab pos="5732465" algn="l"/>
                <a:tab pos="6181728" algn="l"/>
                <a:tab pos="6630991" algn="l"/>
                <a:tab pos="7080254" algn="l"/>
                <a:tab pos="7529517" algn="l"/>
                <a:tab pos="7978770" algn="l"/>
                <a:tab pos="8428033" algn="l"/>
                <a:tab pos="8877296" algn="l"/>
                <a:tab pos="93265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3200" b="1" i="0" u="none" strike="noStrike" kern="1200" cap="none" spc="0" baseline="0" dirty="0">
              <a:solidFill>
                <a:srgbClr val="000000"/>
              </a:solidFill>
              <a:uFillTx/>
              <a:latin typeface="Calibri" pitchFamily="34"/>
              <a:ea typeface="Microsoft YaHei" pitchFamily="34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4E8E678-2063-482F-BA00-0B4C53A8BB92}"/>
              </a:ext>
            </a:extLst>
          </p:cNvPr>
          <p:cNvSpPr txBox="1"/>
          <p:nvPr/>
        </p:nvSpPr>
        <p:spPr>
          <a:xfrm>
            <a:off x="5646287" y="4152461"/>
            <a:ext cx="60942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i="1" dirty="0">
                <a:solidFill>
                  <a:srgbClr val="000000"/>
                </a:solidFill>
                <a:latin typeface="Calibri" pitchFamily="34"/>
                <a:ea typeface="Microsoft YaHei" pitchFamily="34"/>
              </a:rPr>
              <a:t>Anna Podciborska</a:t>
            </a:r>
            <a:br>
              <a:rPr lang="pl-PL" sz="1800" b="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  <a:ea typeface="Microsoft YaHei" pitchFamily="34"/>
              </a:rPr>
            </a:br>
            <a:r>
              <a:rPr lang="pl-PL" sz="1800" b="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  <a:ea typeface="Microsoft YaHei" pitchFamily="34"/>
              </a:rPr>
              <a:t>Kierownik Wydziału Oświaty i Spraw Społecznych</a:t>
            </a:r>
            <a:br>
              <a:rPr lang="pl-PL" sz="1800" b="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  <a:ea typeface="Microsoft YaHei" pitchFamily="34"/>
              </a:rPr>
            </a:br>
            <a:r>
              <a:rPr lang="pl-PL" sz="1800" b="0" i="1" u="none" strike="noStrike" kern="1200" cap="none" spc="0" baseline="0" dirty="0">
                <a:solidFill>
                  <a:srgbClr val="000000"/>
                </a:solidFill>
                <a:uFillTx/>
                <a:latin typeface="Calibri" pitchFamily="34"/>
                <a:ea typeface="Microsoft YaHei" pitchFamily="34"/>
              </a:rPr>
              <a:t>UM w Gołdapi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D8C9417-B727-42D6-9AAF-D88CD4F98205}"/>
              </a:ext>
            </a:extLst>
          </p:cNvPr>
          <p:cNvSpPr txBox="1"/>
          <p:nvPr/>
        </p:nvSpPr>
        <p:spPr>
          <a:xfrm>
            <a:off x="505610" y="5799252"/>
            <a:ext cx="108476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671" algn="l"/>
                <a:tab pos="896934" algn="l"/>
                <a:tab pos="1346197" algn="l"/>
                <a:tab pos="1795460" algn="l"/>
                <a:tab pos="2244723" algn="l"/>
                <a:tab pos="2693986" algn="l"/>
                <a:tab pos="3143250" algn="l"/>
                <a:tab pos="3592513" algn="l"/>
                <a:tab pos="4041776" algn="l"/>
                <a:tab pos="4491039" algn="l"/>
                <a:tab pos="4940302" algn="l"/>
                <a:tab pos="5389565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i="1" dirty="0">
                <a:solidFill>
                  <a:srgbClr val="000000"/>
                </a:solidFill>
                <a:latin typeface="Calibri" pitchFamily="34"/>
                <a:ea typeface="Microsoft YaHei" pitchFamily="34"/>
              </a:rPr>
              <a:t>Opracowanie: Wydział Oświaty i Spraw Społecznych Urząd Miejski w Gołdapi na podstawie danych ze szkół, Wydziału Obsługi Placówek Oświatowych, Ośrodka Pomocy Społecznej i OKE.</a:t>
            </a:r>
          </a:p>
        </p:txBody>
      </p:sp>
    </p:spTree>
    <p:extLst>
      <p:ext uri="{BB962C8B-B14F-4D97-AF65-F5344CB8AC3E}">
        <p14:creationId xmlns:p14="http://schemas.microsoft.com/office/powerpoint/2010/main" val="326675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13D20A-A655-4ACE-AB69-51C85506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3693" y="1187215"/>
            <a:ext cx="8610600" cy="1279031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Gmina Gołdap w omawianym roku szkolnym była organem prowadzącym </a:t>
            </a:r>
            <a:br>
              <a:rPr lang="pl-PL" sz="20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</a:br>
            <a:r>
              <a:rPr lang="pl-PL" sz="20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dla następujących placówek oświatowych: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F7B296-B68B-407F-9390-54C5460F0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214" y="2584580"/>
            <a:ext cx="10820400" cy="3792726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Przedszkola Samorządowego Nr 1 (dyrektor Jolanta Lipińska)</a:t>
            </a:r>
            <a:endParaRPr lang="pl-PL" sz="1800" dirty="0">
              <a:solidFill>
                <a:srgbClr val="000000"/>
              </a:solidFill>
              <a:effectLst/>
              <a:latin typeface="Wingdings" panose="05000000000000000000" pitchFamily="2" charset="2"/>
              <a:ea typeface="Arial" panose="020B060402020202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Szkoły Podstawowej Nr 1 z Oddziałami Integracyjnymi im. Mikołaja Kopernika w Gołdapi (dyrektor Sylwia Ostrowska)</a:t>
            </a:r>
            <a:endParaRPr lang="pl-PL" sz="1800" dirty="0">
              <a:solidFill>
                <a:srgbClr val="000000"/>
              </a:solidFill>
              <a:effectLst/>
              <a:latin typeface="Wingdings" panose="05000000000000000000" pitchFamily="2" charset="2"/>
              <a:ea typeface="Arial" panose="020B060402020202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Szkoły Podstawowej Nr 2 im. Marszałka Józefa Piłsudskiego w Gołdapi (dyrektor Iwona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Poreda</a:t>
            </a: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)</a:t>
            </a:r>
            <a:endParaRPr lang="pl-PL" sz="1800" dirty="0">
              <a:solidFill>
                <a:srgbClr val="000000"/>
              </a:solidFill>
              <a:effectLst/>
              <a:latin typeface="Wingdings" panose="05000000000000000000" pitchFamily="2" charset="2"/>
              <a:ea typeface="Arial" panose="020B060402020202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Szkoły Podstawowej Nr 3 im. Tadeusza Kościuszki (dyrektor Leszek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Retel</a:t>
            </a: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)</a:t>
            </a:r>
            <a:endParaRPr lang="pl-PL" sz="1800" dirty="0">
              <a:solidFill>
                <a:srgbClr val="000000"/>
              </a:solidFill>
              <a:effectLst/>
              <a:latin typeface="Wingdings" panose="05000000000000000000" pitchFamily="2" charset="2"/>
              <a:ea typeface="Arial" panose="020B060402020202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Szkoły Podstawowej Nr 5 im. Noblistów Polskich (dyrektor Bożena Kalinowska).</a:t>
            </a:r>
            <a:endParaRPr lang="pl-PL" sz="1800" dirty="0">
              <a:solidFill>
                <a:srgbClr val="000000"/>
              </a:solidFill>
              <a:effectLst/>
              <a:latin typeface="Wingdings" panose="05000000000000000000" pitchFamily="2" charset="2"/>
              <a:ea typeface="Arial" panose="020B060402020202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Szkoły Podstawowej w Pogorzeli (dyrektor Monika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Wojtala</a:t>
            </a: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 -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Taudul</a:t>
            </a: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)</a:t>
            </a:r>
            <a:endParaRPr lang="pl-PL" sz="1800" dirty="0">
              <a:solidFill>
                <a:srgbClr val="000000"/>
              </a:solidFill>
              <a:effectLst/>
              <a:latin typeface="Wingdings" panose="05000000000000000000" pitchFamily="2" charset="2"/>
              <a:ea typeface="Arial" panose="020B060402020202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85"/>
              </a:spcBef>
              <a:spcAft>
                <a:spcPts val="285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  <a:cs typeface="Cambria" panose="02040503050406030204" pitchFamily="18" charset="0"/>
              </a:rPr>
              <a:t>Szkoły Podstawowej im. Michała Kajki w Grabowie (dyrektor Irena Łobacz) </a:t>
            </a:r>
            <a:endParaRPr lang="pl-PL" sz="1800" dirty="0">
              <a:solidFill>
                <a:srgbClr val="000000"/>
              </a:solidFill>
              <a:effectLst/>
              <a:latin typeface="Wingdings" panose="05000000000000000000" pitchFamily="2" charset="2"/>
              <a:ea typeface="Arial" panose="020B0604020202020204" pitchFamily="34" charset="0"/>
              <a:cs typeface="Wingdings" panose="05000000000000000000" pitchFamily="2" charset="2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730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63588A-491A-4713-A436-9FA3A946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111" y="396727"/>
            <a:ext cx="5850118" cy="107151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1800" b="1" dirty="0">
                <a:effectLst/>
                <a:latin typeface="Book Antiqua" panose="02040602050305030304" pitchFamily="18" charset="0"/>
                <a:ea typeface="Arial" panose="020B0604020202020204" pitchFamily="34" charset="0"/>
                <a:cs typeface="Arial" panose="020B0604020202020204" pitchFamily="34" charset="0"/>
              </a:rPr>
              <a:t>Liczba dzieci i liczba oddziałów  </a:t>
            </a:r>
            <a:br>
              <a:rPr lang="pl-PL" sz="1800" b="1" dirty="0">
                <a:effectLst/>
                <a:latin typeface="Book Antiqua" panose="02040602050305030304" pitchFamily="18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b="1" dirty="0">
                <a:effectLst/>
                <a:latin typeface="Book Antiqua" panose="02040602050305030304" pitchFamily="18" charset="0"/>
                <a:ea typeface="Arial" panose="020B0604020202020204" pitchFamily="34" charset="0"/>
                <a:cs typeface="Arial" panose="020B0604020202020204" pitchFamily="34" charset="0"/>
              </a:rPr>
              <a:t>w przedszkolach i szkołach podstawowych prowadzonych przez Gminę </a:t>
            </a:r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DFEBD83-4731-4287-9155-E9C91825B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3257"/>
              </p:ext>
            </p:extLst>
          </p:nvPr>
        </p:nvGraphicFramePr>
        <p:xfrm>
          <a:off x="383357" y="1468238"/>
          <a:ext cx="11425286" cy="4797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6997">
                  <a:extLst>
                    <a:ext uri="{9D8B030D-6E8A-4147-A177-3AD203B41FA5}">
                      <a16:colId xmlns:a16="http://schemas.microsoft.com/office/drawing/2014/main" val="2998697317"/>
                    </a:ext>
                  </a:extLst>
                </a:gridCol>
                <a:gridCol w="2164999">
                  <a:extLst>
                    <a:ext uri="{9D8B030D-6E8A-4147-A177-3AD203B41FA5}">
                      <a16:colId xmlns:a16="http://schemas.microsoft.com/office/drawing/2014/main" val="2233066640"/>
                    </a:ext>
                  </a:extLst>
                </a:gridCol>
                <a:gridCol w="1918976">
                  <a:extLst>
                    <a:ext uri="{9D8B030D-6E8A-4147-A177-3AD203B41FA5}">
                      <a16:colId xmlns:a16="http://schemas.microsoft.com/office/drawing/2014/main" val="819371349"/>
                    </a:ext>
                  </a:extLst>
                </a:gridCol>
                <a:gridCol w="1574543">
                  <a:extLst>
                    <a:ext uri="{9D8B030D-6E8A-4147-A177-3AD203B41FA5}">
                      <a16:colId xmlns:a16="http://schemas.microsoft.com/office/drawing/2014/main" val="4227834928"/>
                    </a:ext>
                  </a:extLst>
                </a:gridCol>
                <a:gridCol w="1869771">
                  <a:extLst>
                    <a:ext uri="{9D8B030D-6E8A-4147-A177-3AD203B41FA5}">
                      <a16:colId xmlns:a16="http://schemas.microsoft.com/office/drawing/2014/main" val="3072587004"/>
                    </a:ext>
                  </a:extLst>
                </a:gridCol>
              </a:tblGrid>
              <a:tr h="756447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585"/>
                        </a:spcAft>
                      </a:pPr>
                      <a:endParaRPr lang="pl-PL" sz="1600" dirty="0">
                        <a:effectLst/>
                      </a:endParaRPr>
                    </a:p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effectLst/>
                        </a:rPr>
                        <a:t>Placówka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effectLst/>
                        </a:rPr>
                        <a:t>Liczba dzieci oddziały przedszkolne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effectLst/>
                        </a:rPr>
                        <a:t>Liczba uczniów</a:t>
                      </a:r>
                    </a:p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effectLst/>
                        </a:rPr>
                        <a:t>I-VIII SP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effectLst/>
                        </a:rPr>
                        <a:t>Razem uczniów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effectLst/>
                        </a:rPr>
                        <a:t>Liczba</a:t>
                      </a:r>
                    </a:p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effectLst/>
                        </a:rPr>
                        <a:t>oddziałów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extLst>
                  <a:ext uri="{0D108BD9-81ED-4DB2-BD59-A6C34878D82A}">
                    <a16:rowId xmlns:a16="http://schemas.microsoft.com/office/drawing/2014/main" val="3913969387"/>
                  </a:ext>
                </a:extLst>
              </a:tr>
              <a:tr h="687794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nr 1 z Oddziałami Integracyjnymi im. Mikołaja Kopernika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371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449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450582"/>
                  </a:ext>
                </a:extLst>
              </a:tr>
              <a:tr h="575439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nr 2 </a:t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im. Marszałka Józefa Piłsudskiego w Gołdapi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203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245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032801"/>
                  </a:ext>
                </a:extLst>
              </a:tr>
              <a:tr h="480767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nr 3  </a:t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im. Tadeusza Kościuszki  w Gołdapi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150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483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633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1796819"/>
                  </a:ext>
                </a:extLst>
              </a:tr>
              <a:tr h="491323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nr 5 </a:t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im. Noblistów Polskich w Gołdapi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101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311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6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412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2611264"/>
                  </a:ext>
                </a:extLst>
              </a:tr>
              <a:tr h="375177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w Pogorzeli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5224033"/>
                  </a:ext>
                </a:extLst>
              </a:tr>
              <a:tr h="452713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im. Michała Kajki w Grabowie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152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4934502"/>
                  </a:ext>
                </a:extLst>
              </a:tr>
              <a:tr h="452713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Przedszkole Samorządowe </a:t>
                      </a:r>
                      <a:br>
                        <a:rPr lang="pl-PL" sz="1600" dirty="0">
                          <a:effectLst/>
                        </a:rPr>
                      </a:br>
                      <a:r>
                        <a:rPr lang="pl-PL" sz="1600" dirty="0">
                          <a:effectLst/>
                        </a:rPr>
                        <a:t>nr 1 w Gołdapi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195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195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2754484"/>
                  </a:ext>
                </a:extLst>
              </a:tr>
              <a:tr h="217632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effectLst/>
                        </a:rPr>
                        <a:t>RAZEM: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77" marR="66277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637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1521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2158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07000"/>
                        </a:lnSpc>
                        <a:spcAft>
                          <a:spcPts val="585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109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2113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87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Symbol zastępczy zawartości 9">
            <a:extLst>
              <a:ext uri="{FF2B5EF4-FFF2-40B4-BE49-F238E27FC236}">
                <a16:creationId xmlns:a16="http://schemas.microsoft.com/office/drawing/2014/main" id="{9916B441-CE98-4C14-999E-B89E955037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11243"/>
              </p:ext>
            </p:extLst>
          </p:nvPr>
        </p:nvGraphicFramePr>
        <p:xfrm>
          <a:off x="118333" y="774550"/>
          <a:ext cx="11854927" cy="5830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919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3D2BF9-784B-46F8-A706-16B5924C1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0466" y="515812"/>
            <a:ext cx="6485641" cy="1036949"/>
          </a:xfrm>
        </p:spPr>
        <p:txBody>
          <a:bodyPr>
            <a:normAutofit/>
          </a:bodyPr>
          <a:lstStyle/>
          <a:p>
            <a:pPr algn="ctr"/>
            <a:r>
              <a:rPr lang="pl-PL" sz="18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ea typeface="Arial" panose="020B0604020202020204" pitchFamily="34" charset="0"/>
                <a:cs typeface="Arial" panose="020B0604020202020204" pitchFamily="34" charset="0"/>
              </a:rPr>
              <a:t>Liczba uczniów korzystających z zajęć na podstawie orzeczenia lub opinii poradni </a:t>
            </a:r>
            <a:r>
              <a:rPr lang="pl-PL" sz="1800" b="1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ea typeface="Arial" panose="020B0604020202020204" pitchFamily="34" charset="0"/>
                <a:cs typeface="Arial" panose="020B0604020202020204" pitchFamily="34" charset="0"/>
              </a:rPr>
              <a:t>pedagogiczno</a:t>
            </a:r>
            <a:r>
              <a:rPr lang="pl-PL" sz="18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Book Antiqua" panose="02040602050305030304" pitchFamily="18" charset="0"/>
                <a:ea typeface="Arial" panose="020B0604020202020204" pitchFamily="34" charset="0"/>
                <a:cs typeface="Arial" panose="020B0604020202020204" pitchFamily="34" charset="0"/>
              </a:rPr>
              <a:t> – psychologicznej</a:t>
            </a:r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475ABCB-7739-4433-9B3A-6A9E7CF78D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81152"/>
              </p:ext>
            </p:extLst>
          </p:nvPr>
        </p:nvGraphicFramePr>
        <p:xfrm>
          <a:off x="433633" y="1433582"/>
          <a:ext cx="11340445" cy="5149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9782">
                  <a:extLst>
                    <a:ext uri="{9D8B030D-6E8A-4147-A177-3AD203B41FA5}">
                      <a16:colId xmlns:a16="http://schemas.microsoft.com/office/drawing/2014/main" val="3333385103"/>
                    </a:ext>
                  </a:extLst>
                </a:gridCol>
                <a:gridCol w="2949298">
                  <a:extLst>
                    <a:ext uri="{9D8B030D-6E8A-4147-A177-3AD203B41FA5}">
                      <a16:colId xmlns:a16="http://schemas.microsoft.com/office/drawing/2014/main" val="3823248744"/>
                    </a:ext>
                  </a:extLst>
                </a:gridCol>
                <a:gridCol w="2831734">
                  <a:extLst>
                    <a:ext uri="{9D8B030D-6E8A-4147-A177-3AD203B41FA5}">
                      <a16:colId xmlns:a16="http://schemas.microsoft.com/office/drawing/2014/main" val="1996981969"/>
                    </a:ext>
                  </a:extLst>
                </a:gridCol>
                <a:gridCol w="2079631">
                  <a:extLst>
                    <a:ext uri="{9D8B030D-6E8A-4147-A177-3AD203B41FA5}">
                      <a16:colId xmlns:a16="http://schemas.microsoft.com/office/drawing/2014/main" val="2545323619"/>
                    </a:ext>
                  </a:extLst>
                </a:gridCol>
              </a:tblGrid>
              <a:tr h="487981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Placówka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Liczba uczniów korzystających z zajęć </a:t>
                      </a:r>
                      <a:b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na podstawie orzeczenia lub opinii 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764623"/>
                  </a:ext>
                </a:extLst>
              </a:tr>
              <a:tr h="71337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Orzeczenia (zwiększenie/zmniejszenie w porównaniu do zeszłego roku)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Opinie (zwiększenie/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zmniejszenie w porównaniu do zeszłego roku)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% uczniów </a:t>
                      </a:r>
                      <a:b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w szkole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165864"/>
                  </a:ext>
                </a:extLst>
              </a:tr>
              <a:tr h="4879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Szkoła Podstawowa nr 1  z Oddziałami Integracyjnymi im. Mikołaja Kopernika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0"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  <a:tabLst>
                          <a:tab pos="176213" algn="l"/>
                        </a:tabLst>
                      </a:pPr>
                      <a:r>
                        <a:rPr lang="pl-PL" sz="1600" kern="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31(+5)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83(-10)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25,39%(+1,80%)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19701"/>
                  </a:ext>
                </a:extLst>
              </a:tr>
              <a:tr h="59574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Szkoła Podstawowa nr 2 im. Marszałka Józefa Piłsudskiego w Gołdapi 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0" algn="ctr">
                        <a:lnSpc>
                          <a:spcPct val="154000"/>
                        </a:lnSpc>
                        <a:spcAft>
                          <a:spcPts val="25"/>
                        </a:spcAft>
                        <a:tabLst>
                          <a:tab pos="92075" algn="l"/>
                        </a:tabLs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18(+6)</a:t>
                      </a:r>
                    </a:p>
                  </a:txBody>
                  <a:tcPr marL="36000" marR="36000" marT="34925" marB="34925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82(-32)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4925" marB="34925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40,82%(-6,54%)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4925" marB="34925" anchor="ctr"/>
                </a:tc>
                <a:extLst>
                  <a:ext uri="{0D108BD9-81ED-4DB2-BD59-A6C34878D82A}">
                    <a16:rowId xmlns:a16="http://schemas.microsoft.com/office/drawing/2014/main" val="1980579607"/>
                  </a:ext>
                </a:extLst>
              </a:tr>
              <a:tr h="4879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Szkoła Podstawowa nr 3 </a:t>
                      </a:r>
                      <a:b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im. Tadeusza Kościuszki w Gołdapi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150" dirty="0">
                          <a:solidFill>
                            <a:srgbClr val="00000A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19(-8)</a:t>
                      </a:r>
                      <a:endParaRPr lang="pl-PL" sz="1600" kern="150" dirty="0">
                        <a:solidFill>
                          <a:srgbClr val="00000A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150" dirty="0">
                          <a:solidFill>
                            <a:srgbClr val="00000A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126(+6)</a:t>
                      </a:r>
                      <a:endParaRPr lang="pl-PL" sz="1600" kern="150" dirty="0">
                        <a:solidFill>
                          <a:srgbClr val="00000A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150" dirty="0">
                          <a:solidFill>
                            <a:srgbClr val="00000A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22,91%(+2,06%)</a:t>
                      </a:r>
                      <a:endParaRPr lang="pl-PL" sz="1600" kern="150" dirty="0">
                        <a:solidFill>
                          <a:srgbClr val="00000A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extLst>
                  <a:ext uri="{0D108BD9-81ED-4DB2-BD59-A6C34878D82A}">
                    <a16:rowId xmlns:a16="http://schemas.microsoft.com/office/drawing/2014/main" val="46259405"/>
                  </a:ext>
                </a:extLst>
              </a:tr>
              <a:tr h="4879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Szkoła Podstawowa nr 5 im. Noblistów Polskich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600" kern="5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14</a:t>
                      </a:r>
                      <a:r>
                        <a:rPr lang="pl-PL" sz="1600" kern="50" dirty="0"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(+3)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72(-6)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20,87%(+1,15%)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extLst>
                  <a:ext uri="{0D108BD9-81ED-4DB2-BD59-A6C34878D82A}">
                    <a16:rowId xmlns:a16="http://schemas.microsoft.com/office/drawing/2014/main" val="1980041832"/>
                  </a:ext>
                </a:extLst>
              </a:tr>
              <a:tr h="55510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Szkoła Podstawowa </a:t>
                      </a:r>
                      <a:b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im. Michała Kajki w Grabowie 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10(+5)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32(+2)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27,63%(+4,91%)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extLst>
                  <a:ext uri="{0D108BD9-81ED-4DB2-BD59-A6C34878D82A}">
                    <a16:rowId xmlns:a16="http://schemas.microsoft.com/office/drawing/2014/main" val="1218523128"/>
                  </a:ext>
                </a:extLst>
              </a:tr>
              <a:tr h="4481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Szkoła Podstawowa w Pogorzeli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0"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3(-1)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7(-5)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13,89%(-9,29%)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extLst>
                  <a:ext uri="{0D108BD9-81ED-4DB2-BD59-A6C34878D82A}">
                    <a16:rowId xmlns:a16="http://schemas.microsoft.com/office/drawing/2014/main" val="3102051586"/>
                  </a:ext>
                </a:extLst>
              </a:tr>
              <a:tr h="4879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Przedszkole Samorządowe nr 1 w Gołdapi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19(+11)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kern="5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10,77%(+5,87%)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extLst>
                  <a:ext uri="{0D108BD9-81ED-4DB2-BD59-A6C34878D82A}">
                    <a16:rowId xmlns:a16="http://schemas.microsoft.com/office/drawing/2014/main" val="685973882"/>
                  </a:ext>
                </a:extLst>
              </a:tr>
              <a:tr h="24431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400" b="1" kern="50" dirty="0">
                          <a:solidFill>
                            <a:schemeClr val="bg1"/>
                          </a:solidFill>
                          <a:effectLst/>
                        </a:rPr>
                        <a:t>RAZEM</a:t>
                      </a:r>
                      <a:endParaRPr lang="pl-PL" sz="1400" b="1" kern="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20363" marR="20363" marT="20363" marB="2036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b="1" kern="50" dirty="0"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97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b="1" kern="50" dirty="0"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421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85"/>
                        </a:spcBef>
                        <a:spcAft>
                          <a:spcPts val="285"/>
                        </a:spcAft>
                      </a:pPr>
                      <a:r>
                        <a:rPr lang="pl-PL" sz="1600" b="1" kern="50" dirty="0">
                          <a:effectLst/>
                          <a:latin typeface="Book Antiqua" panose="02040602050305030304" pitchFamily="18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24%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 anchor="ctr"/>
                </a:tc>
                <a:extLst>
                  <a:ext uri="{0D108BD9-81ED-4DB2-BD59-A6C34878D82A}">
                    <a16:rowId xmlns:a16="http://schemas.microsoft.com/office/drawing/2014/main" val="2625205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15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8F63A87-0333-4FA4-B87E-6C455F5BE4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871575"/>
              </p:ext>
            </p:extLst>
          </p:nvPr>
        </p:nvGraphicFramePr>
        <p:xfrm>
          <a:off x="475129" y="1257589"/>
          <a:ext cx="11241742" cy="5325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1240">
                  <a:extLst>
                    <a:ext uri="{9D8B030D-6E8A-4147-A177-3AD203B41FA5}">
                      <a16:colId xmlns:a16="http://schemas.microsoft.com/office/drawing/2014/main" val="1792740863"/>
                    </a:ext>
                  </a:extLst>
                </a:gridCol>
                <a:gridCol w="1654159">
                  <a:extLst>
                    <a:ext uri="{9D8B030D-6E8A-4147-A177-3AD203B41FA5}">
                      <a16:colId xmlns:a16="http://schemas.microsoft.com/office/drawing/2014/main" val="2318126684"/>
                    </a:ext>
                  </a:extLst>
                </a:gridCol>
                <a:gridCol w="1821092">
                  <a:extLst>
                    <a:ext uri="{9D8B030D-6E8A-4147-A177-3AD203B41FA5}">
                      <a16:colId xmlns:a16="http://schemas.microsoft.com/office/drawing/2014/main" val="1225652908"/>
                    </a:ext>
                  </a:extLst>
                </a:gridCol>
                <a:gridCol w="1821092">
                  <a:extLst>
                    <a:ext uri="{9D8B030D-6E8A-4147-A177-3AD203B41FA5}">
                      <a16:colId xmlns:a16="http://schemas.microsoft.com/office/drawing/2014/main" val="144749546"/>
                    </a:ext>
                  </a:extLst>
                </a:gridCol>
                <a:gridCol w="1654159">
                  <a:extLst>
                    <a:ext uri="{9D8B030D-6E8A-4147-A177-3AD203B41FA5}">
                      <a16:colId xmlns:a16="http://schemas.microsoft.com/office/drawing/2014/main" val="1195108031"/>
                    </a:ext>
                  </a:extLst>
                </a:gridCol>
              </a:tblGrid>
              <a:tr h="310360">
                <a:tc rowSpan="2"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Nazwa szkoły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Nauczyciele 2022/2023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Nauczyciele 2023/2024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242367"/>
                  </a:ext>
                </a:extLst>
              </a:tr>
              <a:tr h="39321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liczba osób</a:t>
                      </a:r>
                      <a:endParaRPr lang="pl-PL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liczba etatów</a:t>
                      </a:r>
                      <a:endParaRPr lang="pl-PL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liczba osób</a:t>
                      </a:r>
                      <a:endParaRPr lang="pl-PL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effectLst/>
                        </a:rPr>
                        <a:t>liczba etatów</a:t>
                      </a:r>
                      <a:endParaRPr lang="pl-PL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8130348"/>
                  </a:ext>
                </a:extLst>
              </a:tr>
              <a:tr h="6499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600" kern="50" dirty="0">
                          <a:effectLst/>
                        </a:rPr>
                        <a:t>Szkoła Podstawowa nr 1 z Oddziałami Integracyjnymi im. Mikołaja Kopernika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58,14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51,43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7266457"/>
                  </a:ext>
                </a:extLst>
              </a:tr>
              <a:tr h="8642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600" kern="50" dirty="0">
                          <a:effectLst/>
                        </a:rPr>
                        <a:t>Szkoła Podstawowa nr 2 im. Marszałka Józefa Piłsudskiego w Gołdapi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39,43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35,85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02445438"/>
                  </a:ext>
                </a:extLst>
              </a:tr>
              <a:tr h="6499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600" kern="150" dirty="0">
                          <a:effectLst/>
                        </a:rPr>
                        <a:t>Szkoła Podstawowa nr 3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600" kern="150" dirty="0">
                          <a:effectLst/>
                        </a:rPr>
                        <a:t>im. Tadeusza Kościuszki w Gołdapi</a:t>
                      </a:r>
                      <a:endParaRPr lang="pl-PL" sz="1600" kern="150" dirty="0">
                        <a:solidFill>
                          <a:srgbClr val="00000A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76,62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62,11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1830328"/>
                  </a:ext>
                </a:extLst>
              </a:tr>
              <a:tr h="6499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600" kern="50" dirty="0">
                          <a:effectLst/>
                        </a:rPr>
                        <a:t>Szkoła Podstawowa nr 5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600" kern="50" dirty="0">
                          <a:effectLst/>
                        </a:rPr>
                        <a:t>im. Noblistów Polskich</a:t>
                      </a:r>
                      <a:endParaRPr lang="pl-PL" sz="16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38,6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39,56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97805803"/>
                  </a:ext>
                </a:extLst>
              </a:tr>
              <a:tr h="649963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</a:t>
                      </a:r>
                    </a:p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im. Michała Kajki w Grabowie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89506514"/>
                  </a:ext>
                </a:extLst>
              </a:tr>
              <a:tr h="303561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Szkoła Podstawowa w Pogorzeli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16,20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14,71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62909049"/>
                  </a:ext>
                </a:extLst>
              </a:tr>
              <a:tr h="303561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Przedszkole Samorządowe nr 1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14,5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0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48463045"/>
                  </a:ext>
                </a:extLst>
              </a:tr>
              <a:tr h="310360"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effectLst/>
                        </a:rPr>
                        <a:t>RAZEM: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232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264,49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235,90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99876228"/>
                  </a:ext>
                </a:extLst>
              </a:tr>
            </a:tbl>
          </a:graphicData>
        </a:graphic>
      </p:graphicFrame>
      <p:sp>
        <p:nvSpPr>
          <p:cNvPr id="5" name="Tytuł 1">
            <a:extLst>
              <a:ext uri="{FF2B5EF4-FFF2-40B4-BE49-F238E27FC236}">
                <a16:creationId xmlns:a16="http://schemas.microsoft.com/office/drawing/2014/main" id="{BCE713BC-DB23-4039-ADCC-0430C84304AF}"/>
              </a:ext>
            </a:extLst>
          </p:cNvPr>
          <p:cNvSpPr txBox="1">
            <a:spLocks/>
          </p:cNvSpPr>
          <p:nvPr/>
        </p:nvSpPr>
        <p:spPr>
          <a:xfrm>
            <a:off x="4937760" y="472861"/>
            <a:ext cx="4438425" cy="6341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Pracownicy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pedagogiczni</a:t>
            </a:r>
            <a:endParaRPr lang="pl-P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992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10E82A-D6E9-4069-B8E9-507553342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0" y="472861"/>
            <a:ext cx="4438425" cy="634121"/>
          </a:xfrm>
        </p:spPr>
        <p:txBody>
          <a:bodyPr>
            <a:normAutofit/>
          </a:bodyPr>
          <a:lstStyle/>
          <a:p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Pracownicy pedagogiczni</a:t>
            </a:r>
          </a:p>
        </p:txBody>
      </p:sp>
      <p:graphicFrame>
        <p:nvGraphicFramePr>
          <p:cNvPr id="9" name="Symbol zastępczy zawartości 8">
            <a:extLst>
              <a:ext uri="{FF2B5EF4-FFF2-40B4-BE49-F238E27FC236}">
                <a16:creationId xmlns:a16="http://schemas.microsoft.com/office/drawing/2014/main" id="{31E4BC5B-2A56-4985-A89B-65518B8046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032615"/>
              </p:ext>
            </p:extLst>
          </p:nvPr>
        </p:nvGraphicFramePr>
        <p:xfrm>
          <a:off x="419547" y="1215614"/>
          <a:ext cx="11521441" cy="545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9263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86F701-BC21-4F42-8A4E-3169939BE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281" y="526590"/>
            <a:ext cx="6119057" cy="859983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Arial" panose="020B0604020202020204" pitchFamily="34" charset="0"/>
              </a:rPr>
              <a:t>Udział poszczególnych poziomów awansu zawodowego nauczycieli ogółem</a:t>
            </a:r>
            <a:endParaRPr lang="pl-PL" dirty="0"/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52BDE406-528C-4DD5-B851-30DA267AA4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3186110"/>
              </p:ext>
            </p:extLst>
          </p:nvPr>
        </p:nvGraphicFramePr>
        <p:xfrm>
          <a:off x="828340" y="2355926"/>
          <a:ext cx="10886740" cy="4321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A1DAD701-865D-6DE6-8D02-CFD8B9429D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599775"/>
              </p:ext>
            </p:extLst>
          </p:nvPr>
        </p:nvGraphicFramePr>
        <p:xfrm>
          <a:off x="1138518" y="1345717"/>
          <a:ext cx="9789458" cy="1010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2977">
                  <a:extLst>
                    <a:ext uri="{9D8B030D-6E8A-4147-A177-3AD203B41FA5}">
                      <a16:colId xmlns:a16="http://schemas.microsoft.com/office/drawing/2014/main" val="2974876301"/>
                    </a:ext>
                  </a:extLst>
                </a:gridCol>
                <a:gridCol w="2457550">
                  <a:extLst>
                    <a:ext uri="{9D8B030D-6E8A-4147-A177-3AD203B41FA5}">
                      <a16:colId xmlns:a16="http://schemas.microsoft.com/office/drawing/2014/main" val="2582681831"/>
                    </a:ext>
                  </a:extLst>
                </a:gridCol>
                <a:gridCol w="2146131">
                  <a:extLst>
                    <a:ext uri="{9D8B030D-6E8A-4147-A177-3AD203B41FA5}">
                      <a16:colId xmlns:a16="http://schemas.microsoft.com/office/drawing/2014/main" val="1685233818"/>
                    </a:ext>
                  </a:extLst>
                </a:gridCol>
                <a:gridCol w="1519823">
                  <a:extLst>
                    <a:ext uri="{9D8B030D-6E8A-4147-A177-3AD203B41FA5}">
                      <a16:colId xmlns:a16="http://schemas.microsoft.com/office/drawing/2014/main" val="2553030005"/>
                    </a:ext>
                  </a:extLst>
                </a:gridCol>
                <a:gridCol w="1832977">
                  <a:extLst>
                    <a:ext uri="{9D8B030D-6E8A-4147-A177-3AD203B41FA5}">
                      <a16:colId xmlns:a16="http://schemas.microsoft.com/office/drawing/2014/main" val="195915083"/>
                    </a:ext>
                  </a:extLst>
                </a:gridCol>
              </a:tblGrid>
              <a:tr h="230137">
                <a:tc rowSpan="3"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Wyszczególnienie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>
                          <a:effectLst/>
                        </a:rPr>
                        <a:t>Liczba stosunków pracy nauczycieli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87387"/>
                  </a:ext>
                </a:extLst>
              </a:tr>
              <a:tr h="54979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ogółem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początkujący/kontraktowy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>
                          <a:effectLst/>
                        </a:rPr>
                        <a:t>mianowany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dyplomowany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7814010"/>
                  </a:ext>
                </a:extLst>
              </a:tr>
              <a:tr h="23028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218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46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6220" indent="-6350" algn="ctr">
                        <a:lnSpc>
                          <a:spcPct val="154000"/>
                        </a:lnSpc>
                        <a:spcAft>
                          <a:spcPts val="25"/>
                        </a:spcAft>
                      </a:pPr>
                      <a:r>
                        <a:rPr lang="pl-PL" sz="1000" dirty="0">
                          <a:effectLst/>
                        </a:rPr>
                        <a:t>138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0483228"/>
                  </a:ext>
                </a:extLst>
              </a:tr>
            </a:tbl>
          </a:graphicData>
        </a:graphic>
      </p:graphicFrame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57224967-A767-0EF8-1B60-D73C49169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1822369"/>
              </p:ext>
            </p:extLst>
          </p:nvPr>
        </p:nvGraphicFramePr>
        <p:xfrm>
          <a:off x="1981200" y="2396782"/>
          <a:ext cx="8050306" cy="4281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3593380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Par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Par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2_Para">
  <a:themeElements>
    <a:clrScheme name="Par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Par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3.xml><?xml version="1.0" encoding="utf-8"?>
<a:theme xmlns:a="http://schemas.openxmlformats.org/drawingml/2006/main" name="3_Para">
  <a:themeElements>
    <a:clrScheme name="Par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Par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4.xml><?xml version="1.0" encoding="utf-8"?>
<a:theme xmlns:a="http://schemas.openxmlformats.org/drawingml/2006/main" name="1_Para">
  <a:themeElements>
    <a:clrScheme name="Par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Par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5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2074</TotalTime>
  <Words>2275</Words>
  <Application>Microsoft Office PowerPoint</Application>
  <PresentationFormat>Panoramiczny</PresentationFormat>
  <Paragraphs>688</Paragraphs>
  <Slides>23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5</vt:i4>
      </vt:variant>
      <vt:variant>
        <vt:lpstr>Tytuły slajdów</vt:lpstr>
      </vt:variant>
      <vt:variant>
        <vt:i4>23</vt:i4>
      </vt:variant>
    </vt:vector>
  </HeadingPairs>
  <TitlesOfParts>
    <vt:vector size="35" baseType="lpstr">
      <vt:lpstr>Arial</vt:lpstr>
      <vt:lpstr>Book Antiqua</vt:lpstr>
      <vt:lpstr>Bookman Old Style</vt:lpstr>
      <vt:lpstr>Calibri</vt:lpstr>
      <vt:lpstr>Calibri Light</vt:lpstr>
      <vt:lpstr>Century Gothic</vt:lpstr>
      <vt:lpstr>Wingdings</vt:lpstr>
      <vt:lpstr>Para</vt:lpstr>
      <vt:lpstr>2_Para</vt:lpstr>
      <vt:lpstr>3_Para</vt:lpstr>
      <vt:lpstr>1_Para</vt:lpstr>
      <vt:lpstr>Projekt niestandardowy</vt:lpstr>
      <vt:lpstr>  Informacja  o stanie realizacji zadań oświatowych  w Gminie Gołdap  za rok szkolny 2023/2024</vt:lpstr>
      <vt:lpstr>Obowiązek sporządzenia i przedłożenia informacji o stanie realizacji zadań oświatowych Gminy Gołdap za rok szkolny 2023/2024  wynika z dyspozycji art. 11 ust. 7 ustawy z dnia  14 grudnia Prawo Oświatowe</vt:lpstr>
      <vt:lpstr>Gmina Gołdap w omawianym roku szkolnym była organem prowadzącym  dla następujących placówek oświatowych:</vt:lpstr>
      <vt:lpstr>Liczba dzieci i liczba oddziałów   w przedszkolach i szkołach podstawowych prowadzonych przez Gminę </vt:lpstr>
      <vt:lpstr>Prezentacja programu PowerPoint</vt:lpstr>
      <vt:lpstr>Liczba uczniów korzystających z zajęć na podstawie orzeczenia lub opinii poradni pedagogiczno – psychologicznej</vt:lpstr>
      <vt:lpstr>Prezentacja programu PowerPoint</vt:lpstr>
      <vt:lpstr>Pracownicy pedagogiczni</vt:lpstr>
      <vt:lpstr>Udział poszczególnych poziomów awansu zawodowego nauczycieli ogółem</vt:lpstr>
      <vt:lpstr>Prezentacja programu PowerPoint</vt:lpstr>
      <vt:lpstr>UDZIAŁ POSZCZEGÓLNYCH GRUP AWANSU ZAWODOWEGO NAUCZYCIELI W PLACÓWKACH</vt:lpstr>
      <vt:lpstr> Udział poszczególnych grup zatrudnionych w danej placówce </vt:lpstr>
      <vt:lpstr>Prezentacja programu PowerPoint</vt:lpstr>
      <vt:lpstr>Baza dydaktyczna</vt:lpstr>
      <vt:lpstr>BAZA SPORTOWO-REKREACYJNA </vt:lpstr>
      <vt:lpstr>Egzamin Ósmoklasisty  PRZEDMIOT I WYNIK PROCENTOWY punktów </vt:lpstr>
      <vt:lpstr>Szkoły z najlepszymi wynikami egzaminu ósmoklasisty 2023 oraz 2024</vt:lpstr>
      <vt:lpstr>CZYTELNICTWO</vt:lpstr>
      <vt:lpstr>Koszty dowożenia dzieci i młodzieży  do placówek oświatowych  w roku szkolnym 2023/2024 </vt:lpstr>
      <vt:lpstr> Stypendia socjalne</vt:lpstr>
      <vt:lpstr>Dożywianie</vt:lpstr>
      <vt:lpstr>ŹRÓDŁA POKRYCIA WYDATKÓW  NA ZADANIA OŚWIATOWE W ROKU SZKOLNYM 2023/2024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Informacja  o stanie realizacji zadań oświatowych  w Gminie Gołdap  za rok szkolny 2020/2021</dc:title>
  <dc:creator>Anna Podciborska</dc:creator>
  <cp:lastModifiedBy>Karolina Siebert</cp:lastModifiedBy>
  <cp:revision>59</cp:revision>
  <cp:lastPrinted>2021-11-12T13:30:17Z</cp:lastPrinted>
  <dcterms:created xsi:type="dcterms:W3CDTF">2021-11-07T18:45:48Z</dcterms:created>
  <dcterms:modified xsi:type="dcterms:W3CDTF">2024-11-15T09:58:29Z</dcterms:modified>
</cp:coreProperties>
</file>