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72" r:id="rId4"/>
    <p:sldId id="273" r:id="rId5"/>
    <p:sldId id="271" r:id="rId6"/>
    <p:sldId id="259" r:id="rId7"/>
    <p:sldId id="260" r:id="rId8"/>
    <p:sldId id="261" r:id="rId9"/>
    <p:sldId id="262" r:id="rId10"/>
    <p:sldId id="263" r:id="rId11"/>
    <p:sldId id="264" r:id="rId12"/>
    <p:sldId id="278" r:id="rId13"/>
    <p:sldId id="274" r:id="rId14"/>
    <p:sldId id="276" r:id="rId15"/>
    <p:sldId id="275" r:id="rId16"/>
    <p:sldId id="284" r:id="rId17"/>
    <p:sldId id="267" r:id="rId18"/>
    <p:sldId id="285" r:id="rId19"/>
    <p:sldId id="279" r:id="rId20"/>
    <p:sldId id="266" r:id="rId21"/>
    <p:sldId id="268" r:id="rId22"/>
    <p:sldId id="277" r:id="rId23"/>
    <p:sldId id="269" r:id="rId24"/>
    <p:sldId id="280" r:id="rId2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3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E1607D-E07D-9FB7-6317-4503A16D09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41DDABE-1FE6-1337-D8C7-1B5BF8D101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943E9AF-48B4-7EDE-884A-22ECD06CC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C22AE-E04F-2C14-ADDA-EE4E1BECF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99A0883-1C2A-CEE6-DE26-4ED3FA16E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1542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D4B3669-1466-2DC5-CD80-40AD98AF5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F249C98A-0DF8-802A-1715-80ACA94E3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CBCBB44-8F07-5E51-7881-DDDCB47D0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493BFAD-4BB7-5F8E-3117-E2241AD7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C3478E-2813-A9E1-C4CB-7325E8DA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419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B22B48C-9CF9-0337-BFEE-11B4DC0EA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B8C12792-06A1-4A1F-8929-97A533FF7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D31EFCC-E58E-C2EA-DD62-7C275750E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B84E831-AC1A-3C91-AB25-7F77F858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82ACFB2-2EC2-4231-658A-F74B4E2C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359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90DC4B-B8FC-9636-0420-EBC76F050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3C9DDB3-8DE7-9BD8-F03F-797BDE6CE8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9B5315C-5365-D814-3555-0380E3F0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6438F19-5648-5929-CBC6-00B630EBB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2F10E8F-BD9E-CBF2-3C85-A0ADCB2E1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1138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0BBF7F-F00C-8186-0208-3E5AAF981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14CF29-E1B3-0E88-CC15-64CA1CFFE1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1CC5D34-5234-B9D7-F532-47D71776E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028F3E-9F45-8200-9D90-77B7722F1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FE535D84-62E6-F135-D998-7BF142F66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2403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89DF3-A94D-5877-67B7-C574FE120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928C4F7-1E55-5E47-AEDB-A449EDA58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55120410-F75E-7F7E-1B78-8D5C6FBB7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960A29CB-61C8-65AF-1981-8E99BC986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97ED284-2B4C-17D0-E14C-1B9EB1F1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0883646-6354-02E4-703C-11C8371C7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38477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6801F1-8D26-0E58-A6B7-A6AD6BABB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0E6337-FDFB-5392-B457-9FC72A9411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E2E4DCF-7798-98E5-6469-4687F68A22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CC86849-443E-75DC-F2C1-AD7B8B29AF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A2471DF5-4377-DC8A-B4C5-74600841ED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26A4F524-A358-86C5-A69C-C600E28A0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C4EEA93D-20A2-B422-792B-E8B9D3DD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18E65E72-4ADF-62C5-F1A2-3DFE9747D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9064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8E11102-FABF-117B-F4D9-F59A0BCC4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93D509AA-1521-B6AD-3C64-2CDEC567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17795284-0CD9-B6FB-0FFA-EC2A4A83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70EB6BF-F42E-C3F0-3B3D-AF50D860B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6051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3C56FF88-7060-B0B0-A5BF-75D2BFDD6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C0E4B6C-4833-69CE-B02E-C41B455BF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8FC4F36-E5CE-B025-6B90-90D03B76E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782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662FD0-311E-5EB9-A296-A3420593B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EB0FF36-01C6-42BC-381D-3293B4306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30B6081-FA48-8ED3-530F-4279677C52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E3C462C5-38EF-C29E-50A0-4C7A4F007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6B9E62-C729-68EF-1DFB-77E1F4CA3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19D1A96-D7BD-571F-F973-630C8562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7352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F2CB0A-9D53-89CF-2F4A-68CD31D8C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5A4A9D29-A30E-6F39-A772-F16933E97C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FC5E012E-BD1E-ECFD-3282-1EA8E74F6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464747F-D37A-571F-0665-0FF788DC8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56D9105-2FD2-8C75-EAFA-F6B166A5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FE40848-955F-F168-479D-174D0AF9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6321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74C59CBB-7E88-9763-8121-2168EE914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F5C5F0A5-F482-E0BE-01F4-1854EA5F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67E6EB12-B29C-638C-3B91-BEE4D3035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8878E-AF1C-44A3-BC4C-7C1F9A1BAF9F}" type="datetimeFigureOut">
              <a:rPr lang="pl-PL" smtClean="0"/>
              <a:t>23.06.2025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AE312B-9569-1FF1-58F5-91B6B37574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EA3956-B67E-62EE-BC27-E26C8B6A39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61250-5FE9-41F7-9EA0-9C6B7E8876F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1884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2EB213F-DD1D-9C62-2130-50959E022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R="67945" algn="ctr">
              <a:lnSpc>
                <a:spcPct val="100000"/>
              </a:lnSpc>
              <a:spcAft>
                <a:spcPts val="1000"/>
              </a:spcAft>
              <a:tabLst>
                <a:tab pos="5998210" algn="l"/>
              </a:tabLst>
            </a:pPr>
            <a:br>
              <a:rPr lang="pl-PL" sz="4400" b="1" spc="-10" dirty="0">
                <a:solidFill>
                  <a:srgbClr val="C0A2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4400" b="1" spc="-1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RAPORT</a:t>
            </a:r>
            <a:br>
              <a:rPr lang="pl-PL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pl-PL" sz="4400" b="1" spc="-1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STANIE</a:t>
            </a:r>
            <a:r>
              <a:rPr lang="pl-PL" sz="4400" b="1" spc="-3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GMINY</a:t>
            </a:r>
            <a:r>
              <a:rPr lang="pl-PL" sz="4400" b="1" spc="-15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4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GOŁDAP ZA 2024 ROK</a:t>
            </a:r>
            <a:br>
              <a:rPr lang="pl-P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pl-PL" dirty="0"/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9283577-5BD9-5F23-94C5-7D0847167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4550530" y="2077839"/>
            <a:ext cx="3090940" cy="384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53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6442B341-11C5-3798-716B-75F5CF2299D6}"/>
              </a:ext>
            </a:extLst>
          </p:cNvPr>
          <p:cNvSpPr txBox="1"/>
          <p:nvPr/>
        </p:nvSpPr>
        <p:spPr>
          <a:xfrm>
            <a:off x="2024743" y="286530"/>
            <a:ext cx="8238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Zadłużenie i stabilność finansowa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3DC221F-C13A-151C-1FA2-71D53E912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1478"/>
            <a:ext cx="12192000" cy="42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908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E88221A9-F062-BC94-B735-57A79599348A}"/>
              </a:ext>
            </a:extLst>
          </p:cNvPr>
          <p:cNvSpPr txBox="1"/>
          <p:nvPr/>
        </p:nvSpPr>
        <p:spPr>
          <a:xfrm>
            <a:off x="3047223" y="165232"/>
            <a:ext cx="758034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Najważniejsze inwestycje 2024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F8085693-C813-93A0-74C3-6F51DFA95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367"/>
            <a:ext cx="12192000" cy="554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6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2D9A4AD8-4809-1F31-5A34-4C0C93495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855"/>
            <a:ext cx="12192000" cy="413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819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3AD3B50-DA0E-C017-4B74-668F1611F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5029"/>
            <a:ext cx="12192000" cy="4954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851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FA2744A6-4AC9-A9B2-19F1-4D67B00348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99" y="0"/>
            <a:ext cx="10496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033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>
            <a:extLst>
              <a:ext uri="{FF2B5EF4-FFF2-40B4-BE49-F238E27FC236}">
                <a16:creationId xmlns:a16="http://schemas.microsoft.com/office/drawing/2014/main" id="{3ADCDDBE-E355-723D-FD68-44A01A522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7667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>
            <a:extLst>
              <a:ext uri="{FF2B5EF4-FFF2-40B4-BE49-F238E27FC236}">
                <a16:creationId xmlns:a16="http://schemas.microsoft.com/office/drawing/2014/main" id="{9B320135-69F2-1577-7E7B-445ECEB4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rgbClr val="002060"/>
                </a:solidFill>
              </a:rPr>
              <a:t>Strategia rozwoju społeczno-gospodarczego Gminy Gołdap na lata 2022–2030</a:t>
            </a:r>
          </a:p>
        </p:txBody>
      </p:sp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863C769-43A1-C7BC-90FA-879071B7E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/>
              <a:t>Wyznaczone cele strategiczne zostały zgrupowane wokół czterech priorytetowych obszarów: </a:t>
            </a:r>
          </a:p>
          <a:p>
            <a:pPr>
              <a:lnSpc>
                <a:spcPct val="150000"/>
              </a:lnSpc>
            </a:pPr>
            <a:r>
              <a:rPr lang="pl-PL" dirty="0"/>
              <a:t>przestrzeni (poprawa działalności infrastrukturalnej),</a:t>
            </a:r>
          </a:p>
          <a:p>
            <a:pPr>
              <a:lnSpc>
                <a:spcPct val="150000"/>
              </a:lnSpc>
            </a:pPr>
            <a:r>
              <a:rPr lang="pl-PL" dirty="0"/>
              <a:t>środowiska (ochrona klimatu, gospodarowanie zasobami wodnymi),</a:t>
            </a:r>
          </a:p>
          <a:p>
            <a:pPr>
              <a:lnSpc>
                <a:spcPct val="150000"/>
              </a:lnSpc>
            </a:pPr>
            <a:r>
              <a:rPr lang="pl-PL" dirty="0"/>
              <a:t>społeczeństwa (dostępność usług publicznych, integracja społeczna),</a:t>
            </a:r>
          </a:p>
          <a:p>
            <a:pPr>
              <a:lnSpc>
                <a:spcPct val="150000"/>
              </a:lnSpc>
            </a:pPr>
            <a:r>
              <a:rPr lang="pl-PL" dirty="0"/>
              <a:t>gospodarki (wspieranie przedsiębiorczości, rozwój rynku pracy). </a:t>
            </a:r>
          </a:p>
        </p:txBody>
      </p:sp>
    </p:spTree>
    <p:extLst>
      <p:ext uri="{BB962C8B-B14F-4D97-AF65-F5344CB8AC3E}">
        <p14:creationId xmlns:p14="http://schemas.microsoft.com/office/powerpoint/2010/main" val="31478732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460ABDF0-9AD2-E58C-C43E-2670898AC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135"/>
            <a:ext cx="12192000" cy="530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6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E467B88-C459-7C01-EC6E-A41C33DCC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Programy społeczne i profilaktyka uzależnień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15BF9718-B087-94AD-AE4C-C02BBD8E7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l-PL" dirty="0"/>
              <a:t>zadania z zakresu pomocy społecznej (świadczenia, zasiłki, usługi opiekuńcze), 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profilaktyka alkoholowa i przeciwdziałanie narkomanii,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kampanie edukacyjne,</a:t>
            </a:r>
          </a:p>
          <a:p>
            <a:pPr algn="just">
              <a:lnSpc>
                <a:spcPct val="150000"/>
              </a:lnSpc>
            </a:pPr>
            <a:r>
              <a:rPr lang="pl-PL" dirty="0"/>
              <a:t>wsparcie rodzin i osób z problemami uzależnień.</a:t>
            </a:r>
          </a:p>
        </p:txBody>
      </p:sp>
    </p:spTree>
    <p:extLst>
      <p:ext uri="{BB962C8B-B14F-4D97-AF65-F5344CB8AC3E}">
        <p14:creationId xmlns:p14="http://schemas.microsoft.com/office/powerpoint/2010/main" val="212015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1968956-876D-043A-230A-34225C8A2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1259632"/>
            <a:ext cx="10287000" cy="5598367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6E35B6C6-35EC-D489-5D69-19910045F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b="1" dirty="0">
                <a:solidFill>
                  <a:schemeClr val="tx2">
                    <a:lumMod val="50000"/>
                  </a:schemeClr>
                </a:solidFill>
              </a:rPr>
              <a:t>Sprzedaż wyrobów alkoholowych</a:t>
            </a:r>
          </a:p>
        </p:txBody>
      </p:sp>
    </p:spTree>
    <p:extLst>
      <p:ext uri="{BB962C8B-B14F-4D97-AF65-F5344CB8AC3E}">
        <p14:creationId xmlns:p14="http://schemas.microsoft.com/office/powerpoint/2010/main" val="659152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1BECED-84B4-E9A1-3C0C-52C94D54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</a:t>
            </a:r>
            <a:r>
              <a:rPr lang="pl-PL" b="1" dirty="0">
                <a:solidFill>
                  <a:srgbClr val="002060"/>
                </a:solidFill>
              </a:rPr>
              <a:t>Art. 28aa. Ustawy o samorządzie gminnym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76905B-5213-60A2-0531-FC457BCFC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b="1" dirty="0"/>
              <a:t>Raport o stanie gminy: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1. Burmistrz co roku </a:t>
            </a:r>
            <a:r>
              <a:rPr lang="pl-PL" b="1" u="sng" dirty="0"/>
              <a:t>do dnia 31 maja </a:t>
            </a:r>
            <a:r>
              <a:rPr lang="pl-PL" dirty="0"/>
              <a:t>przedstawia radzie miejskiej raport o stanie gminy.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2. Raport obejmuje podsumowanie działalności burmistrza w roku poprzednim,</a:t>
            </a:r>
            <a:br>
              <a:rPr lang="pl-PL" dirty="0"/>
            </a:br>
            <a:r>
              <a:rPr lang="pl-PL" dirty="0"/>
              <a:t> w szczególności </a:t>
            </a:r>
            <a:r>
              <a:rPr lang="pl-PL" b="1" u="sng" dirty="0"/>
              <a:t>realizację polityk</a:t>
            </a:r>
            <a:r>
              <a:rPr lang="pl-PL" dirty="0"/>
              <a:t>, </a:t>
            </a:r>
            <a:r>
              <a:rPr lang="pl-PL" b="1" u="sng" dirty="0"/>
              <a:t>programów</a:t>
            </a:r>
            <a:r>
              <a:rPr lang="pl-PL" dirty="0"/>
              <a:t> i </a:t>
            </a:r>
            <a:r>
              <a:rPr lang="pl-PL" b="1" u="sng" dirty="0"/>
              <a:t>strategii</a:t>
            </a:r>
            <a:r>
              <a:rPr lang="pl-PL" dirty="0"/>
              <a:t>, </a:t>
            </a:r>
            <a:r>
              <a:rPr lang="pl-PL" b="1" u="sng" dirty="0"/>
              <a:t>uchwał rady miejskiej</a:t>
            </a:r>
            <a:br>
              <a:rPr lang="pl-PL" dirty="0"/>
            </a:br>
            <a:r>
              <a:rPr lang="pl-PL" dirty="0"/>
              <a:t> i </a:t>
            </a:r>
            <a:r>
              <a:rPr lang="pl-PL" b="1" u="sng" dirty="0"/>
              <a:t>budżetu obywatelskiego</a:t>
            </a:r>
            <a:r>
              <a:rPr lang="pl-PL" dirty="0"/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3. Rada miejska może określić w drodze uchwały szczegółowe wymogi dotyczące raportu.</a:t>
            </a:r>
          </a:p>
        </p:txBody>
      </p:sp>
    </p:spTree>
    <p:extLst>
      <p:ext uri="{BB962C8B-B14F-4D97-AF65-F5344CB8AC3E}">
        <p14:creationId xmlns:p14="http://schemas.microsoft.com/office/powerpoint/2010/main" val="3347401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B740A188-9946-AD24-B03F-BA0AB45FF5AD}"/>
              </a:ext>
            </a:extLst>
          </p:cNvPr>
          <p:cNvSpPr txBox="1"/>
          <p:nvPr/>
        </p:nvSpPr>
        <p:spPr>
          <a:xfrm>
            <a:off x="3160745" y="127909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Działalność gospodarcza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4EB1702-60EC-4208-1489-ED815A258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96103"/>
            <a:ext cx="12192000" cy="439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5247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37DF570-A45E-0872-3272-A4F4DA84A97E}"/>
              </a:ext>
            </a:extLst>
          </p:cNvPr>
          <p:cNvSpPr txBox="1"/>
          <p:nvPr/>
        </p:nvSpPr>
        <p:spPr>
          <a:xfrm>
            <a:off x="783771" y="127910"/>
            <a:ext cx="1053426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Głos mieszkańców - ocena usług publicznych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896AEC8-3903-38DA-AB90-D05777A7D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61" y="1550507"/>
            <a:ext cx="11979678" cy="484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837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0E885832-11D8-624A-A224-0C9E831CC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4CBF324F-80CB-9BC1-511D-5C0E8B3A5BB3}"/>
              </a:ext>
            </a:extLst>
          </p:cNvPr>
          <p:cNvSpPr txBox="1"/>
          <p:nvPr/>
        </p:nvSpPr>
        <p:spPr>
          <a:xfrm>
            <a:off x="1175656" y="230546"/>
            <a:ext cx="93959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Priorytety inwestycyjne mieszkańców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79016A-FD7E-57CF-0DFA-1FBAEC46E8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77" y="1782937"/>
            <a:ext cx="11377646" cy="417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82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6383DF19-6C1E-6D68-95D9-D0416C3CA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48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838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E31F1D23-66DD-D8B3-BA57-154F2FE54B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466"/>
            <a:ext cx="12192000" cy="50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869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>
            <a:extLst>
              <a:ext uri="{FF2B5EF4-FFF2-40B4-BE49-F238E27FC236}">
                <a16:creationId xmlns:a16="http://schemas.microsoft.com/office/drawing/2014/main" id="{AB9A090E-6366-1849-6088-825FDD2566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57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4133E3-ABCE-B59A-3ABA-C4779F1A7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054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3815FC15-8F13-2218-3AC6-E4D702DCF3BC}"/>
              </a:ext>
            </a:extLst>
          </p:cNvPr>
          <p:cNvSpPr txBox="1"/>
          <p:nvPr/>
        </p:nvSpPr>
        <p:spPr>
          <a:xfrm>
            <a:off x="3002123" y="277200"/>
            <a:ext cx="667372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Kondycja finansowa gminy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AD53357-0EEA-74C8-4CFE-7988FCC48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2418359"/>
            <a:ext cx="12192000" cy="237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6603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1CA873F-B8E3-1A25-215E-0B10F69B1085}"/>
              </a:ext>
            </a:extLst>
          </p:cNvPr>
          <p:cNvSpPr txBox="1"/>
          <p:nvPr/>
        </p:nvSpPr>
        <p:spPr>
          <a:xfrm>
            <a:off x="1856792" y="482473"/>
            <a:ext cx="81269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Dochody vs Wydatki 2024 (mln zł)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4E8679F-DBEC-5B6B-C199-6F3CD5CF9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4120"/>
            <a:ext cx="12192000" cy="418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5D5B165-21C7-E4F7-827F-A4ED8B6967E9}"/>
              </a:ext>
            </a:extLst>
          </p:cNvPr>
          <p:cNvSpPr txBox="1"/>
          <p:nvPr/>
        </p:nvSpPr>
        <p:spPr>
          <a:xfrm>
            <a:off x="2453951" y="333183"/>
            <a:ext cx="762544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Główne źródła dochodów 2024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CAD073C-1FAC-F3BA-5AB8-9B9EF416F2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9510"/>
            <a:ext cx="12192000" cy="436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61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87DC01A-7239-4439-455B-C6A9A68D59A0}"/>
              </a:ext>
            </a:extLst>
          </p:cNvPr>
          <p:cNvSpPr txBox="1"/>
          <p:nvPr/>
        </p:nvSpPr>
        <p:spPr>
          <a:xfrm>
            <a:off x="3047223" y="155901"/>
            <a:ext cx="60975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tx2">
                    <a:lumMod val="50000"/>
                  </a:schemeClr>
                </a:solidFill>
              </a:rPr>
              <a:t>Wydatki według działów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C54D4C7-3609-877D-DA66-1DB9B0646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54" y="1267832"/>
            <a:ext cx="12192000" cy="5123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41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213</Words>
  <Application>Microsoft Office PowerPoint</Application>
  <PresentationFormat>Panoramiczny</PresentationFormat>
  <Paragraphs>27</Paragraphs>
  <Slides>24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Motyw pakietu Office</vt:lpstr>
      <vt:lpstr> RAPORT O STANIE GMINY GOŁDAP ZA 2024 ROK </vt:lpstr>
      <vt:lpstr> Art. 28aa. Ustawy o samorządzie gminnym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Strategia rozwoju społeczno-gospodarczego Gminy Gołdap na lata 2022–2030</vt:lpstr>
      <vt:lpstr>Prezentacja programu PowerPoint</vt:lpstr>
      <vt:lpstr>Programy społeczne i profilaktyka uzależnień</vt:lpstr>
      <vt:lpstr>Sprzedaż wyrobów alkoholowych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Marcin Misiewicz</dc:creator>
  <cp:lastModifiedBy>Marcin Misiewicz</cp:lastModifiedBy>
  <cp:revision>5</cp:revision>
  <dcterms:created xsi:type="dcterms:W3CDTF">2025-06-13T11:02:58Z</dcterms:created>
  <dcterms:modified xsi:type="dcterms:W3CDTF">2025-06-23T10:01:59Z</dcterms:modified>
</cp:coreProperties>
</file>