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418" r:id="rId6"/>
    <p:sldId id="290" r:id="rId7"/>
    <p:sldId id="411" r:id="rId8"/>
    <p:sldId id="339" r:id="rId9"/>
    <p:sldId id="325" r:id="rId10"/>
    <p:sldId id="294" r:id="rId11"/>
    <p:sldId id="381" r:id="rId12"/>
    <p:sldId id="380" r:id="rId13"/>
    <p:sldId id="375" r:id="rId14"/>
    <p:sldId id="374" r:id="rId15"/>
    <p:sldId id="429" r:id="rId16"/>
    <p:sldId id="386" r:id="rId17"/>
    <p:sldId id="387" r:id="rId18"/>
    <p:sldId id="321" r:id="rId19"/>
    <p:sldId id="306" r:id="rId20"/>
    <p:sldId id="320" r:id="rId21"/>
    <p:sldId id="316" r:id="rId22"/>
    <p:sldId id="317" r:id="rId23"/>
    <p:sldId id="319" r:id="rId24"/>
  </p:sldIdLst>
  <p:sldSz cx="12192000" cy="6858000"/>
  <p:notesSz cx="6797675" cy="9926638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BD4118E-BEE1-4596-A41E-E03C63EC05A8}">
          <p14:sldIdLst>
            <p14:sldId id="256"/>
            <p14:sldId id="418"/>
            <p14:sldId id="290"/>
            <p14:sldId id="411"/>
            <p14:sldId id="339"/>
            <p14:sldId id="325"/>
          </p14:sldIdLst>
        </p14:section>
        <p14:section name="Sekcja bez tytułu" id="{B5C9C075-3818-445A-B012-96D229B3F449}">
          <p14:sldIdLst>
            <p14:sldId id="294"/>
            <p14:sldId id="381"/>
            <p14:sldId id="380"/>
            <p14:sldId id="375"/>
            <p14:sldId id="374"/>
            <p14:sldId id="429"/>
            <p14:sldId id="386"/>
            <p14:sldId id="387"/>
            <p14:sldId id="321"/>
            <p14:sldId id="306"/>
            <p14:sldId id="320"/>
            <p14:sldId id="316"/>
            <p14:sldId id="317"/>
          </p14:sldIdLst>
        </p14:section>
        <p14:section name="Sekcja bez tytułu" id="{8C37F2AF-54F9-4168-BF4C-99F4C1833CF0}">
          <p14:sldIdLst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067"/>
    <a:srgbClr val="00194C"/>
    <a:srgbClr val="013657"/>
    <a:srgbClr val="94FA96"/>
    <a:srgbClr val="01456F"/>
    <a:srgbClr val="FFFFFF"/>
    <a:srgbClr val="3F3F3F"/>
    <a:srgbClr val="014E7D"/>
    <a:srgbClr val="F2F2F2"/>
    <a:srgbClr val="014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A488322-F2BA-4B5B-9748-0D474271808F}" styleName="Styl pośredni 3 — 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3" autoAdjust="0"/>
    <p:restoredTop sz="99657" autoAdjust="0"/>
  </p:normalViewPr>
  <p:slideViewPr>
    <p:cSldViewPr snapToGrid="0" showGuides="1">
      <p:cViewPr varScale="1">
        <p:scale>
          <a:sx n="107" d="100"/>
          <a:sy n="107" d="100"/>
        </p:scale>
        <p:origin x="138" y="246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91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Arkusz2!$G$7</c:f>
              <c:strCache>
                <c:ptCount val="1"/>
                <c:pt idx="0">
                  <c:v>Ilość</c:v>
                </c:pt>
              </c:strCache>
            </c:strRef>
          </c:tx>
          <c:invertIfNegative val="0"/>
          <c:cat>
            <c:multiLvlStrRef>
              <c:f>Arkusz2!$H$5:$U$6</c:f>
              <c:multiLvlStrCache>
                <c:ptCount val="14"/>
                <c:lvl>
                  <c:pt idx="13">
                    <c:v>(I-VII)</c:v>
                  </c:pt>
                </c:lvl>
                <c:lvl>
                  <c:pt idx="0">
                    <c:v>2012 r.</c:v>
                  </c:pt>
                  <c:pt idx="1">
                    <c:v>2013 r.</c:v>
                  </c:pt>
                  <c:pt idx="2">
                    <c:v>2014 r.</c:v>
                  </c:pt>
                  <c:pt idx="3">
                    <c:v>2015 r.</c:v>
                  </c:pt>
                  <c:pt idx="4">
                    <c:v>2016 r.</c:v>
                  </c:pt>
                  <c:pt idx="5">
                    <c:v>2017 r.</c:v>
                  </c:pt>
                  <c:pt idx="6">
                    <c:v>2018 r.</c:v>
                  </c:pt>
                  <c:pt idx="7">
                    <c:v>2019 r.</c:v>
                  </c:pt>
                  <c:pt idx="8">
                    <c:v>2020 r.</c:v>
                  </c:pt>
                  <c:pt idx="9">
                    <c:v>2021 r.</c:v>
                  </c:pt>
                  <c:pt idx="10">
                    <c:v>2022 r.</c:v>
                  </c:pt>
                  <c:pt idx="11">
                    <c:v>2023 r.</c:v>
                  </c:pt>
                  <c:pt idx="12">
                    <c:v>2024 r.</c:v>
                  </c:pt>
                  <c:pt idx="13">
                    <c:v>2025 r.</c:v>
                  </c:pt>
                </c:lvl>
              </c:multiLvlStrCache>
            </c:multiLvlStrRef>
          </c:cat>
          <c:val>
            <c:numRef>
              <c:f>Arkusz2!$H$7:$U$7</c:f>
              <c:numCache>
                <c:formatCode>#,##0</c:formatCode>
                <c:ptCount val="14"/>
                <c:pt idx="0">
                  <c:v>26227</c:v>
                </c:pt>
                <c:pt idx="1">
                  <c:v>32707</c:v>
                </c:pt>
                <c:pt idx="2">
                  <c:v>39897</c:v>
                </c:pt>
                <c:pt idx="3">
                  <c:v>41734</c:v>
                </c:pt>
                <c:pt idx="4">
                  <c:v>44457</c:v>
                </c:pt>
                <c:pt idx="5">
                  <c:v>47372</c:v>
                </c:pt>
                <c:pt idx="6">
                  <c:v>48885</c:v>
                </c:pt>
                <c:pt idx="7">
                  <c:v>49348</c:v>
                </c:pt>
                <c:pt idx="8">
                  <c:v>52010</c:v>
                </c:pt>
                <c:pt idx="9">
                  <c:v>56086</c:v>
                </c:pt>
                <c:pt idx="10">
                  <c:v>56601</c:v>
                </c:pt>
                <c:pt idx="11">
                  <c:v>70317</c:v>
                </c:pt>
                <c:pt idx="12">
                  <c:v>68786</c:v>
                </c:pt>
                <c:pt idx="13">
                  <c:v>30717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CB-4FF5-8D75-2C52246DEFCE}"/>
            </c:ext>
          </c:extLst>
        </c:ser>
        <c:ser>
          <c:idx val="1"/>
          <c:order val="1"/>
          <c:tx>
            <c:strRef>
              <c:f>Arkusz2!$G$8</c:f>
              <c:strCache>
                <c:ptCount val="1"/>
                <c:pt idx="0">
                  <c:v>w (Mg)</c:v>
                </c:pt>
              </c:strCache>
            </c:strRef>
          </c:tx>
          <c:invertIfNegative val="0"/>
          <c:cat>
            <c:multiLvlStrRef>
              <c:f>Arkusz2!$H$5:$U$6</c:f>
              <c:multiLvlStrCache>
                <c:ptCount val="14"/>
                <c:lvl>
                  <c:pt idx="13">
                    <c:v>(I-VII)</c:v>
                  </c:pt>
                </c:lvl>
                <c:lvl>
                  <c:pt idx="0">
                    <c:v>2012 r.</c:v>
                  </c:pt>
                  <c:pt idx="1">
                    <c:v>2013 r.</c:v>
                  </c:pt>
                  <c:pt idx="2">
                    <c:v>2014 r.</c:v>
                  </c:pt>
                  <c:pt idx="3">
                    <c:v>2015 r.</c:v>
                  </c:pt>
                  <c:pt idx="4">
                    <c:v>2016 r.</c:v>
                  </c:pt>
                  <c:pt idx="5">
                    <c:v>2017 r.</c:v>
                  </c:pt>
                  <c:pt idx="6">
                    <c:v>2018 r.</c:v>
                  </c:pt>
                  <c:pt idx="7">
                    <c:v>2019 r.</c:v>
                  </c:pt>
                  <c:pt idx="8">
                    <c:v>2020 r.</c:v>
                  </c:pt>
                  <c:pt idx="9">
                    <c:v>2021 r.</c:v>
                  </c:pt>
                  <c:pt idx="10">
                    <c:v>2022 r.</c:v>
                  </c:pt>
                  <c:pt idx="11">
                    <c:v>2023 r.</c:v>
                  </c:pt>
                  <c:pt idx="12">
                    <c:v>2024 r.</c:v>
                  </c:pt>
                  <c:pt idx="13">
                    <c:v>2025 r.</c:v>
                  </c:pt>
                </c:lvl>
              </c:multiLvlStrCache>
            </c:multiLvlStrRef>
          </c:cat>
          <c:val>
            <c:numRef>
              <c:f>Arkusz2!$H$8:$U$8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1-A0CB-4FF5-8D75-2C52246DEF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49325312"/>
        <c:axId val="155453120"/>
      </c:barChart>
      <c:catAx>
        <c:axId val="149325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solidFill>
                  <a:srgbClr val="014067"/>
                </a:solidFill>
              </a:defRPr>
            </a:pPr>
            <a:endParaRPr lang="pl-PL"/>
          </a:p>
        </c:txPr>
        <c:crossAx val="155453120"/>
        <c:crosses val="autoZero"/>
        <c:auto val="1"/>
        <c:lblAlgn val="ctr"/>
        <c:lblOffset val="100"/>
        <c:noMultiLvlLbl val="0"/>
      </c:catAx>
      <c:valAx>
        <c:axId val="1554531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14067"/>
                </a:solidFill>
              </a:defRPr>
            </a:pPr>
            <a:endParaRPr lang="pl-PL"/>
          </a:p>
        </c:txPr>
        <c:crossAx val="1493253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Arkusz2!$C$14</c:f>
              <c:strCache>
                <c:ptCount val="1"/>
                <c:pt idx="0">
                  <c:v>Ilość w (Mg)</c:v>
                </c:pt>
              </c:strCache>
            </c:strRef>
          </c:tx>
          <c:invertIfNegative val="0"/>
          <c:cat>
            <c:strRef>
              <c:f>Arkusz2!$B$15:$B$21</c:f>
              <c:strCache>
                <c:ptCount val="7"/>
                <c:pt idx="0">
                  <c:v>2019 r.</c:v>
                </c:pt>
                <c:pt idx="1">
                  <c:v>2020 r.</c:v>
                </c:pt>
                <c:pt idx="2">
                  <c:v>2021 r.</c:v>
                </c:pt>
                <c:pt idx="3">
                  <c:v>2022 r.</c:v>
                </c:pt>
                <c:pt idx="4">
                  <c:v>2023 r.</c:v>
                </c:pt>
                <c:pt idx="5">
                  <c:v>2024 r.</c:v>
                </c:pt>
                <c:pt idx="6">
                  <c:v>2025 (I-VII)</c:v>
                </c:pt>
              </c:strCache>
            </c:strRef>
          </c:cat>
          <c:val>
            <c:numRef>
              <c:f>Arkusz2!$C$15:$C$21</c:f>
              <c:numCache>
                <c:formatCode>#,##0.00</c:formatCode>
                <c:ptCount val="7"/>
                <c:pt idx="0" formatCode="General">
                  <c:v>2404.46</c:v>
                </c:pt>
                <c:pt idx="1">
                  <c:v>10764.86</c:v>
                </c:pt>
                <c:pt idx="2">
                  <c:v>16203.81</c:v>
                </c:pt>
                <c:pt idx="3">
                  <c:v>11642.26</c:v>
                </c:pt>
                <c:pt idx="4">
                  <c:v>25243.77</c:v>
                </c:pt>
                <c:pt idx="5">
                  <c:v>10036.61</c:v>
                </c:pt>
                <c:pt idx="6" formatCode="General">
                  <c:v>837.86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D3-4FB9-A23F-389261859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100"/>
        <c:axId val="90815488"/>
        <c:axId val="92025344"/>
      </c:barChart>
      <c:catAx>
        <c:axId val="90815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14067"/>
                </a:solidFill>
              </a:defRPr>
            </a:pPr>
            <a:endParaRPr lang="pl-PL"/>
          </a:p>
        </c:txPr>
        <c:crossAx val="92025344"/>
        <c:crosses val="autoZero"/>
        <c:auto val="1"/>
        <c:lblAlgn val="ctr"/>
        <c:lblOffset val="100"/>
        <c:noMultiLvlLbl val="0"/>
      </c:catAx>
      <c:valAx>
        <c:axId val="92025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14067"/>
                </a:solidFill>
              </a:defRPr>
            </a:pPr>
            <a:endParaRPr lang="pl-PL"/>
          </a:p>
        </c:txPr>
        <c:crossAx val="90815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Arkusz1!$B$6</c:f>
              <c:strCache>
                <c:ptCount val="1"/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Arkusz1!$C$5:$M$5</c:f>
              <c:strCache>
                <c:ptCount val="11"/>
                <c:pt idx="0">
                  <c:v>2018 r.</c:v>
                </c:pt>
                <c:pt idx="1">
                  <c:v>2019 r.</c:v>
                </c:pt>
                <c:pt idx="2">
                  <c:v>2020 r.</c:v>
                </c:pt>
                <c:pt idx="3">
                  <c:v>2021 r.</c:v>
                </c:pt>
                <c:pt idx="4">
                  <c:v>2022 r.</c:v>
                </c:pt>
                <c:pt idx="5">
                  <c:v>2023 r.</c:v>
                </c:pt>
                <c:pt idx="6">
                  <c:v>2023 r.</c:v>
                </c:pt>
                <c:pt idx="7">
                  <c:v>2024 r.</c:v>
                </c:pt>
                <c:pt idx="8">
                  <c:v>2024 r.</c:v>
                </c:pt>
                <c:pt idx="9">
                  <c:v>2025 r.</c:v>
                </c:pt>
                <c:pt idx="10">
                  <c:v>2026 r.</c:v>
                </c:pt>
              </c:strCache>
            </c:strRef>
          </c:cat>
          <c:val>
            <c:numRef>
              <c:f>Arkusz1!$C$6:$M$6</c:f>
              <c:numCache>
                <c:formatCode>General</c:formatCode>
                <c:ptCount val="11"/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26-4015-BDDB-A75400B7B9FD}"/>
            </c:ext>
          </c:extLst>
        </c:ser>
        <c:ser>
          <c:idx val="1"/>
          <c:order val="1"/>
          <c:tx>
            <c:strRef>
              <c:f>Arkusz1!$B$7</c:f>
              <c:strCache>
                <c:ptCount val="1"/>
                <c:pt idx="0">
                  <c:v>Najniższa krajowa</c:v>
                </c:pt>
              </c:strCache>
            </c:strRef>
          </c:tx>
          <c:spPr>
            <a:solidFill>
              <a:srgbClr val="00194C"/>
            </a:solidFill>
            <a:ln>
              <a:noFill/>
            </a:ln>
            <a:effectLst/>
          </c:spPr>
          <c:invertIfNegative val="0"/>
          <c:cat>
            <c:strRef>
              <c:f>Arkusz1!$C$5:$M$5</c:f>
              <c:strCache>
                <c:ptCount val="11"/>
                <c:pt idx="0">
                  <c:v>2018 r.</c:v>
                </c:pt>
                <c:pt idx="1">
                  <c:v>2019 r.</c:v>
                </c:pt>
                <c:pt idx="2">
                  <c:v>2020 r.</c:v>
                </c:pt>
                <c:pt idx="3">
                  <c:v>2021 r.</c:v>
                </c:pt>
                <c:pt idx="4">
                  <c:v>2022 r.</c:v>
                </c:pt>
                <c:pt idx="5">
                  <c:v>2023 r.</c:v>
                </c:pt>
                <c:pt idx="6">
                  <c:v>2023 r.</c:v>
                </c:pt>
                <c:pt idx="7">
                  <c:v>2024 r.</c:v>
                </c:pt>
                <c:pt idx="8">
                  <c:v>2024 r.</c:v>
                </c:pt>
                <c:pt idx="9">
                  <c:v>2025 r.</c:v>
                </c:pt>
                <c:pt idx="10">
                  <c:v>2026 r.</c:v>
                </c:pt>
              </c:strCache>
            </c:strRef>
          </c:cat>
          <c:val>
            <c:numRef>
              <c:f>Arkusz1!$C$7:$M$7</c:f>
              <c:numCache>
                <c:formatCode>"zł"#,##0_);[Red]\("zł"#,##0\)</c:formatCode>
                <c:ptCount val="11"/>
                <c:pt idx="0">
                  <c:v>2100</c:v>
                </c:pt>
                <c:pt idx="1">
                  <c:v>2250</c:v>
                </c:pt>
                <c:pt idx="2">
                  <c:v>2600</c:v>
                </c:pt>
                <c:pt idx="3">
                  <c:v>2800</c:v>
                </c:pt>
                <c:pt idx="4">
                  <c:v>3010</c:v>
                </c:pt>
                <c:pt idx="5">
                  <c:v>3490</c:v>
                </c:pt>
                <c:pt idx="6">
                  <c:v>3600</c:v>
                </c:pt>
                <c:pt idx="7">
                  <c:v>4242</c:v>
                </c:pt>
                <c:pt idx="8">
                  <c:v>4300</c:v>
                </c:pt>
                <c:pt idx="9">
                  <c:v>4666</c:v>
                </c:pt>
                <c:pt idx="10">
                  <c:v>4806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26-4015-BDDB-A75400B7B9FD}"/>
            </c:ext>
          </c:extLst>
        </c:ser>
        <c:ser>
          <c:idx val="2"/>
          <c:order val="2"/>
          <c:tx>
            <c:strRef>
              <c:f>Arkusz1!$B$8</c:f>
              <c:strCache>
                <c:ptCount val="1"/>
                <c:pt idx="0">
                  <c:v>brutto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Arkusz1!$C$5:$M$5</c:f>
              <c:strCache>
                <c:ptCount val="11"/>
                <c:pt idx="0">
                  <c:v>2018 r.</c:v>
                </c:pt>
                <c:pt idx="1">
                  <c:v>2019 r.</c:v>
                </c:pt>
                <c:pt idx="2">
                  <c:v>2020 r.</c:v>
                </c:pt>
                <c:pt idx="3">
                  <c:v>2021 r.</c:v>
                </c:pt>
                <c:pt idx="4">
                  <c:v>2022 r.</c:v>
                </c:pt>
                <c:pt idx="5">
                  <c:v>2023 r.</c:v>
                </c:pt>
                <c:pt idx="6">
                  <c:v>2023 r.</c:v>
                </c:pt>
                <c:pt idx="7">
                  <c:v>2024 r.</c:v>
                </c:pt>
                <c:pt idx="8">
                  <c:v>2024 r.</c:v>
                </c:pt>
                <c:pt idx="9">
                  <c:v>2025 r.</c:v>
                </c:pt>
                <c:pt idx="10">
                  <c:v>2026 r.</c:v>
                </c:pt>
              </c:strCache>
            </c:strRef>
          </c:cat>
          <c:val>
            <c:numRef>
              <c:f>Arkusz1!$C$8:$M$8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2-8426-4015-BDDB-A75400B7B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100"/>
        <c:axId val="40863232"/>
        <c:axId val="39621120"/>
      </c:barChart>
      <c:catAx>
        <c:axId val="4086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94C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9621120"/>
        <c:crosses val="autoZero"/>
        <c:auto val="1"/>
        <c:lblAlgn val="ctr"/>
        <c:lblOffset val="100"/>
        <c:noMultiLvlLbl val="0"/>
      </c:catAx>
      <c:valAx>
        <c:axId val="396211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194C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94C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86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4755AF3-70B3-4696-9433-64351E2C47DF}" type="datetime1">
              <a:rPr lang="pl-PL" smtClean="0"/>
              <a:t>25.08.2025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66702-3DE1-4B96-A740-F463966C7843}" type="datetime1">
              <a:rPr lang="pl-PL" smtClean="0"/>
              <a:pPr/>
              <a:t>25.08.2025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2412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58BB3-2B1D-39F4-A81D-D35909A17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175343D-FC2E-0750-04E7-8F6F19AB2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908BFE8-9BD1-39E6-EEDA-DA504632C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823922A-6D1B-A833-A62E-CAF96E9F1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9151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BF86D-D8AF-872B-1E06-2A9D46015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0B30CD2-A9B2-A452-E509-57D9231A85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2A6392A-6AE9-1A5C-9CCF-4E5714FCA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8A201E-E84F-CA55-4F6D-1C660E58D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5540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3AE52-6985-2E6D-5B91-300CDD970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D493BC8-F6E3-FAD4-3135-531BFF0BA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408D756-1425-7684-02A7-4959D564E1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0BB0C65-400F-0447-BEE2-F88D9948A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0498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766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766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3802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9958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6795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2790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0838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8723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780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497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0897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8B6C1-86FC-0BB9-A2C2-4EE46B045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2D86AF1-536F-33AB-715E-D1CBEF325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91111D7-0893-DF1B-C3BA-DE84FC4C2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A99F94-A2C2-D301-3F5A-35B11C9871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622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177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0500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58BB3-2B1D-39F4-A81D-D35909A17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175343D-FC2E-0750-04E7-8F6F19AB2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908BFE8-9BD1-39E6-EEDA-DA504632C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823922A-6D1B-A833-A62E-CAF96E9F1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9151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58BB3-2B1D-39F4-A81D-D35909A17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175343D-FC2E-0750-04E7-8F6F19AB2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908BFE8-9BD1-39E6-EEDA-DA504632C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823922A-6D1B-A833-A62E-CAF96E9F1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9151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raz — symbol zastępczy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 title="Tytuł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 title="Podtytuł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PODTYTUŁ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 title="Tytuł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 title="Podtytuł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ójkąt prostokątny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7" name="Równoległobok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ytuł 1" title="Tytuł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01" name="Tekst — symbol zastępczy 2" title="Podtytuł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ównoległobok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/>
          </a:p>
        </p:txBody>
      </p: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ównoległobok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a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Pasek ukośny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ównoległobok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/>
            </a:p>
          </p:txBody>
        </p:sp>
      </p:grp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pl-PL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Równoległobok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pl-PL" noProof="0"/>
          </a:p>
        </p:txBody>
      </p:sp>
      <p:sp>
        <p:nvSpPr>
          <p:cNvPr id="2" name="Stopka — symbol zastępczy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pl-PL" noProof="0"/>
              <a:t>Dodaj stopkę</a:t>
            </a:r>
          </a:p>
        </p:txBody>
      </p:sp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27" name="Tytuł 1" title="Tytuł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 </a:t>
            </a:r>
          </a:p>
        </p:txBody>
      </p:sp>
      <p:sp>
        <p:nvSpPr>
          <p:cNvPr id="29" name="Zawartość — symbol zastępczy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a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Pasek ukośny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ównoległobok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/>
            </a:p>
          </p:txBody>
        </p:sp>
      </p:grp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pl-PL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Równoległobok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pl-PL" noProof="0"/>
          </a:p>
        </p:txBody>
      </p:sp>
      <p:sp>
        <p:nvSpPr>
          <p:cNvPr id="2" name="Stopka — symbol zastępczy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pl-PL" noProof="0"/>
              <a:t>Dodaj stopkę</a:t>
            </a:r>
          </a:p>
        </p:txBody>
      </p:sp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27" name="Tytuł 1" title="Tytuł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 </a:t>
            </a:r>
          </a:p>
        </p:txBody>
      </p:sp>
      <p:sp>
        <p:nvSpPr>
          <p:cNvPr id="14" name="Zawartość — symbol zastępczy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5" name="Zawartość — symbol zastępczy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a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Pasek ukośny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ównoległobok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/>
            </a:p>
          </p:txBody>
        </p:sp>
      </p:grp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pl-PL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Równoległobok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pl-PL" noProof="0"/>
          </a:p>
        </p:txBody>
      </p:sp>
      <p:sp>
        <p:nvSpPr>
          <p:cNvPr id="2" name="Stopka — symbol zastępczy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pl-PL" noProof="0"/>
              <a:t>Dodaj stopkę</a:t>
            </a:r>
          </a:p>
        </p:txBody>
      </p:sp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27" name="Tytuł 1" title="Tytuł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 </a:t>
            </a:r>
          </a:p>
        </p:txBody>
      </p:sp>
      <p:sp>
        <p:nvSpPr>
          <p:cNvPr id="18" name="Tekst — symbol zastępczy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 rtl="0"/>
            <a:r>
              <a:rPr lang="pl-PL" noProof="0"/>
              <a:t>Kliknij, aby edytować style wzorca tekstu</a:t>
            </a:r>
          </a:p>
        </p:txBody>
      </p:sp>
      <p:sp>
        <p:nvSpPr>
          <p:cNvPr id="20" name="Tekst — symbol zastępczy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1" name="Zawartość — symbol zastępczy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24" name="Zawartość — symbol zastępczy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 title="Tytuł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 — symbol zastępczy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14" name="Zawartość — symbol zastępczy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 title="Tytuł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 — symbol zastępczy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2" name="Obraz — symbol zastępczy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pl-PL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Pasek ukośny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ównoległobok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/>
            </a:p>
          </p:txBody>
        </p:sp>
      </p:grpSp>
      <p:sp>
        <p:nvSpPr>
          <p:cNvPr id="30" name="Równoległobok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pl-PL" noProof="0"/>
          </a:p>
        </p:txBody>
      </p:sp>
      <p:sp>
        <p:nvSpPr>
          <p:cNvPr id="2" name="Stopka — symbol zastępczy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ole tekstowe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pl-PL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Pasek ukośny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>
                <a:solidFill>
                  <a:schemeClr val="tx1"/>
                </a:solidFill>
              </a:endParaRPr>
            </a:p>
          </p:txBody>
        </p:sp>
        <p:cxnSp>
          <p:nvCxnSpPr>
            <p:cNvPr id="29" name="Łącznik prosty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ównoległobok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/>
            </a:p>
          </p:txBody>
        </p:sp>
      </p:grpSp>
      <p:sp>
        <p:nvSpPr>
          <p:cNvPr id="31" name="Równoległobok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pl-PL" noProof="0"/>
          </a:p>
        </p:txBody>
      </p:sp>
      <p:sp>
        <p:nvSpPr>
          <p:cNvPr id="33" name="Tytuł 1" title="Tytuł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 </a:t>
            </a:r>
          </a:p>
        </p:txBody>
      </p:sp>
      <p:sp>
        <p:nvSpPr>
          <p:cNvPr id="2" name="Stopka — symbol zastępczy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ójkąt prostokątny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7" name="Równoległobok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ytuł 1" title="Tytuł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01" name="Tekst — symbol zastępczy 2" title="Podtytuł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ównoległobok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/>
          </a:p>
        </p:txBody>
      </p: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raz — symbol zastępczy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ównoległobok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tekst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 title="Punktory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24" name="Trójkąt prostokątny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5" name="Obraz — symbol zastępczy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75400" y="0"/>
            <a:ext cx="58166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 — symbol zastępczy 4" title="Podtytuł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PRZEJŚĆ DO STYLU PODTYTUŁU</a:t>
            </a:r>
          </a:p>
        </p:txBody>
      </p:sp>
      <p:sp>
        <p:nvSpPr>
          <p:cNvPr id="2" name="Tytuł 1" title="Tytuł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</a:t>
            </a:r>
            <a:br>
              <a:rPr lang="pl-PL" noProof="0"/>
            </a:br>
            <a:r>
              <a:rPr lang="pl-PL" noProof="0"/>
              <a:t>Styl wzorca tytułu 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tekst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awy trójkąt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8" name="Obraz — symbol zastępczy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9201" y="1308100"/>
            <a:ext cx="5892798" cy="55498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" name="Zawartość — symbol zastępczy 2" title="Punktory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25" name="Równoległobok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/>
          </a:p>
        </p:txBody>
      </p: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 — symbol zastępczy 4" title="Podtytuł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PRZEJŚĆ DO STYLU PODTYTUŁU</a:t>
            </a:r>
          </a:p>
        </p:txBody>
      </p:sp>
      <p:sp>
        <p:nvSpPr>
          <p:cNvPr id="19" name="Tytuł 1" title="Tytuł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</a:t>
            </a:r>
            <a:br>
              <a:rPr lang="pl-PL" noProof="0"/>
            </a:br>
            <a:r>
              <a:rPr lang="pl-PL" noProof="0"/>
              <a:t>Styl wzorca tytułu </a:t>
            </a:r>
          </a:p>
        </p:txBody>
      </p:sp>
      <p:sp>
        <p:nvSpPr>
          <p:cNvPr id="2" name="Stopka — symbol zastępczy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z podtytu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a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Pasek ukośny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ównoległobok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/>
            </a:p>
          </p:txBody>
        </p:sp>
      </p:grpSp>
      <p:sp>
        <p:nvSpPr>
          <p:cNvPr id="17" name="Tekst — symbol zastępczy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18" name="Zawartość — symbol zastępczy 3" title="Punktory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 hasCustomPrompt="1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pl-PL" noProof="0"/>
              <a:t>Kliknij, aby edytować style wzorców tekstu</a:t>
            </a:r>
          </a:p>
          <a:p>
            <a:pPr lvl="1" rtl="0">
              <a:buClr>
                <a:schemeClr val="accent2"/>
              </a:buClr>
            </a:pPr>
            <a:r>
              <a:rPr lang="pl-PL" noProof="0"/>
              <a:t>Drugi poziom</a:t>
            </a:r>
          </a:p>
          <a:p>
            <a:pPr lvl="2" rtl="0">
              <a:buClr>
                <a:schemeClr val="accent2"/>
              </a:buClr>
            </a:pPr>
            <a:r>
              <a:rPr lang="pl-PL" noProof="0"/>
              <a:t>Trzeci poziom</a:t>
            </a:r>
          </a:p>
          <a:p>
            <a:pPr lvl="3" rtl="0">
              <a:buClr>
                <a:schemeClr val="accent2"/>
              </a:buClr>
            </a:pPr>
            <a:r>
              <a:rPr lang="pl-PL" noProof="0"/>
              <a:t>Czwarty poziom</a:t>
            </a:r>
          </a:p>
          <a:p>
            <a:pPr lvl="4" rtl="0">
              <a:buClr>
                <a:schemeClr val="accent2"/>
              </a:buClr>
            </a:pPr>
            <a:r>
              <a:rPr lang="pl-PL" noProof="0"/>
              <a:t>Piąty poziom</a:t>
            </a:r>
          </a:p>
        </p:txBody>
      </p:sp>
      <p:sp>
        <p:nvSpPr>
          <p:cNvPr id="19" name="Tekst — symbol zastępczy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0" name="Zawartość — symbol zastępczy 5" title="Punktory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 hasCustomPrompt="1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pl-PL" noProof="0"/>
              <a:t>Kliknij, aby edytować style wzorców tekstu</a:t>
            </a:r>
          </a:p>
          <a:p>
            <a:pPr lvl="1" rtl="0">
              <a:buClr>
                <a:schemeClr val="accent2"/>
              </a:buClr>
            </a:pPr>
            <a:r>
              <a:rPr lang="pl-PL" noProof="0"/>
              <a:t>Drugi poziom</a:t>
            </a:r>
          </a:p>
          <a:p>
            <a:pPr lvl="2" rtl="0">
              <a:buClr>
                <a:schemeClr val="accent2"/>
              </a:buClr>
            </a:pPr>
            <a:r>
              <a:rPr lang="pl-PL" noProof="0"/>
              <a:t>Trzeci poziom</a:t>
            </a:r>
          </a:p>
          <a:p>
            <a:pPr lvl="3" rtl="0">
              <a:buClr>
                <a:schemeClr val="accent2"/>
              </a:buClr>
            </a:pPr>
            <a:r>
              <a:rPr lang="pl-PL" noProof="0"/>
              <a:t>Czwarty poziom</a:t>
            </a:r>
          </a:p>
          <a:p>
            <a:pPr lvl="4" rtl="0">
              <a:buClr>
                <a:schemeClr val="accent2"/>
              </a:buClr>
            </a:pPr>
            <a:r>
              <a:rPr lang="pl-PL" noProof="0"/>
              <a:t>Piąty poziom</a:t>
            </a:r>
          </a:p>
        </p:txBody>
      </p:sp>
      <p:sp>
        <p:nvSpPr>
          <p:cNvPr id="24" name="Tekst — symbol zastępczy 4" title="Podtytuł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PRZEJŚĆ DO STYLU PODTYTUŁU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pl-PL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Równoległobok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pl-PL" noProof="0"/>
          </a:p>
        </p:txBody>
      </p:sp>
      <p:sp>
        <p:nvSpPr>
          <p:cNvPr id="2" name="Stopka — symbol zastępczy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pl-PL" noProof="0"/>
              <a:t>Dodaj stopkę</a:t>
            </a:r>
          </a:p>
        </p:txBody>
      </p:sp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27" name="Tytuł 1" title="Tytuł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pl-PL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Pasek ukośny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>
                <a:solidFill>
                  <a:schemeClr val="tx1"/>
                </a:solidFill>
              </a:endParaRPr>
            </a:p>
          </p:txBody>
        </p:sp>
        <p:cxnSp>
          <p:nvCxnSpPr>
            <p:cNvPr id="30" name="Łącznik prosty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ównoległobok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/>
            </a:p>
          </p:txBody>
        </p:sp>
      </p:grpSp>
      <p:sp>
        <p:nvSpPr>
          <p:cNvPr id="33" name="Równoległobok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pl-PL" noProof="0"/>
          </a:p>
        </p:txBody>
      </p:sp>
      <p:sp>
        <p:nvSpPr>
          <p:cNvPr id="34" name="Tekst — symbol zastępczy 4" title="Podtytuł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PRZEJŚĆ DO STYLU PODTYTUŁU</a:t>
            </a:r>
          </a:p>
        </p:txBody>
      </p:sp>
      <p:sp>
        <p:nvSpPr>
          <p:cNvPr id="2" name="Stopka — symbol zastępczy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7" name="Tytuł 1" title="Tytuł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 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/>
              <a:t>Tekst w tym miejscu</a:t>
            </a:r>
          </a:p>
        </p:txBody>
      </p:sp>
      <p:sp>
        <p:nvSpPr>
          <p:cNvPr id="20" name="Wykres — symbol zastępczy 2" title="Wykres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pl-PL" noProof="0"/>
              <a:t>Kliknij ikonę, aby dodać wykres</a:t>
            </a:r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bela — symbol zastępczy 11" title="Tabela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l-PL" noProof="0"/>
              <a:t>Kliknij ikonę, aby dodać tabelę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pl-PL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Pasek ukośny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ównoległobok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/>
            </a:p>
          </p:txBody>
        </p:sp>
      </p:grpSp>
      <p:sp>
        <p:nvSpPr>
          <p:cNvPr id="36" name="Równoległobok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 noProof="0"/>
          </a:p>
        </p:txBody>
      </p:sp>
      <p:sp>
        <p:nvSpPr>
          <p:cNvPr id="37" name="Tekst — symbol zastępczy 4" title="Podtytuł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PRZEJŚĆ DO STYLU PODTYTUŁU</a:t>
            </a:r>
          </a:p>
        </p:txBody>
      </p:sp>
      <p:sp>
        <p:nvSpPr>
          <p:cNvPr id="2" name="Stopka — symbol zastępczy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7" name="Tytuł 1" title="Tytuł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 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ójkąt prostokątny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5" name="Obraz — symbol zastępczy 31" title="Obraz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noProof="0"/>
              <a:t>W tym miejscu wstaw lub przeciągnij i upuść obraz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ytuł 1" title="Tytuł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Tutaj umieść podpis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ziękuje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 — symbol zastępczy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pl-PL" noProof="0"/>
              <a:t>Imię i nazwisko</a:t>
            </a:r>
          </a:p>
        </p:txBody>
      </p:sp>
      <p:sp>
        <p:nvSpPr>
          <p:cNvPr id="10" name="Tekst — symbol zastępczy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pl-PL" noProof="0"/>
              <a:t>Numer telefonu</a:t>
            </a:r>
          </a:p>
        </p:txBody>
      </p:sp>
      <p:sp>
        <p:nvSpPr>
          <p:cNvPr id="11" name="Tekst — symbol zastępczy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pl-PL" noProof="0"/>
              <a:t>Adres e-mail </a:t>
            </a:r>
          </a:p>
        </p:txBody>
      </p:sp>
      <p:sp>
        <p:nvSpPr>
          <p:cNvPr id="13" name="Tekst — symbol zastępczy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pl-PL" noProof="0"/>
              <a:t>Witryna internetowa firmy</a:t>
            </a:r>
          </a:p>
        </p:txBody>
      </p:sp>
      <p:sp>
        <p:nvSpPr>
          <p:cNvPr id="14" name="Kształt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pl-PL" noProof="0"/>
          </a:p>
        </p:txBody>
      </p:sp>
      <p:sp>
        <p:nvSpPr>
          <p:cNvPr id="15" name="Kształt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pl-PL" noProof="0"/>
          </a:p>
        </p:txBody>
      </p:sp>
      <p:sp>
        <p:nvSpPr>
          <p:cNvPr id="19" name="Kształt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pl-PL" noProof="0"/>
          </a:p>
        </p:txBody>
      </p:sp>
      <p:sp>
        <p:nvSpPr>
          <p:cNvPr id="20" name="Kształt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pl-PL" noProof="0"/>
          </a:p>
        </p:txBody>
      </p:sp>
      <p:sp>
        <p:nvSpPr>
          <p:cNvPr id="21" name="Prawy trójkąt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raz — symbol zastępczy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 title="Tytuł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9" name="Tytuł — symbol zastępczy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Zdjęcia\PIXEL foto 2019\Abrys\DJI_007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r="22548"/>
          <a:stretch/>
        </p:blipFill>
        <p:spPr bwMode="auto">
          <a:xfrm>
            <a:off x="1153765" y="952499"/>
            <a:ext cx="4846986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ześciokąt 17" descr="Sześciokąt o ciemnych kolorach w środku obrazu z akcentem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 rot="16200000">
            <a:off x="2346327" y="2388914"/>
            <a:ext cx="2412998" cy="208017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5023" y="2222500"/>
            <a:ext cx="4853573" cy="786102"/>
          </a:xfrm>
        </p:spPr>
        <p:txBody>
          <a:bodyPr rtlCol="0">
            <a:normAutofit/>
          </a:bodyPr>
          <a:lstStyle/>
          <a:p>
            <a:r>
              <a:rPr lang="pl-PL" sz="2400" dirty="0"/>
              <a:t>Przedsiębiorstwo Gospodarki Odpadami „Eko-MAZURY” Sp. z o.o.</a:t>
            </a:r>
          </a:p>
        </p:txBody>
      </p:sp>
      <p:pic>
        <p:nvPicPr>
          <p:cNvPr id="1026" name="Picture 2" descr="K:\Prezentacja\Logo pn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2686316" y="3099075"/>
            <a:ext cx="1733020" cy="7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1510E2A7-1B8D-FC42-DC60-DCB790000A66}"/>
              </a:ext>
            </a:extLst>
          </p:cNvPr>
          <p:cNvSpPr txBox="1">
            <a:spLocks/>
          </p:cNvSpPr>
          <p:nvPr/>
        </p:nvSpPr>
        <p:spPr>
          <a:xfrm>
            <a:off x="6465022" y="5646963"/>
            <a:ext cx="5652997" cy="564217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400" b="0" i="0" kern="1200" spc="3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I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spc="0" dirty="0">
                <a:solidFill>
                  <a:schemeClr val="bg1">
                    <a:lumMod val="50000"/>
                  </a:schemeClr>
                </a:solidFill>
              </a:rPr>
              <a:t>sierpień 2025 r.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 txBox="1">
            <a:spLocks/>
          </p:cNvSpPr>
          <p:nvPr/>
        </p:nvSpPr>
        <p:spPr>
          <a:xfrm>
            <a:off x="6465022" y="3641270"/>
            <a:ext cx="3783382" cy="72662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0" dirty="0"/>
              <a:t>Gospodarowanie Odpadami Komunalnymi </a:t>
            </a:r>
          </a:p>
        </p:txBody>
      </p:sp>
      <p:cxnSp>
        <p:nvCxnSpPr>
          <p:cNvPr id="4" name="Łącznik prostoliniowy 3"/>
          <p:cNvCxnSpPr/>
          <p:nvPr/>
        </p:nvCxnSpPr>
        <p:spPr>
          <a:xfrm>
            <a:off x="6580413" y="3313339"/>
            <a:ext cx="39678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57411-C533-EAE9-C6AE-7A02537B9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umer slajdu — symbol zastępczy 5">
            <a:extLst>
              <a:ext uri="{FF2B5EF4-FFF2-40B4-BE49-F238E27FC236}">
                <a16:creationId xmlns:a16="http://schemas.microsoft.com/office/drawing/2014/main" id="{D872BF6E-BACB-5B86-09D9-5474BF7F07E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pl-PL" smtClean="0"/>
              <a:pPr rtl="0"/>
              <a:t>10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BA98E04-CA63-FE18-198A-23CA3621B8AB}"/>
              </a:ext>
            </a:extLst>
          </p:cNvPr>
          <p:cNvSpPr/>
          <p:nvPr/>
        </p:nvSpPr>
        <p:spPr>
          <a:xfrm>
            <a:off x="10981267" y="228600"/>
            <a:ext cx="956733" cy="592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opka — symbol zastępczy 10">
            <a:extLst>
              <a:ext uri="{FF2B5EF4-FFF2-40B4-BE49-F238E27FC236}">
                <a16:creationId xmlns:a16="http://schemas.microsoft.com/office/drawing/2014/main" id="{FD4317CB-FE8A-8CF4-6D27-B595A6EA3D3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rtlCol="0">
            <a:normAutofit/>
          </a:bodyPr>
          <a:lstStyle/>
          <a:p>
            <a:r>
              <a:rPr lang="pl-PL" sz="1200" b="0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pic>
        <p:nvPicPr>
          <p:cNvPr id="15" name="Picture 2" descr="K:\Prezentacja\Logo png.png">
            <a:extLst>
              <a:ext uri="{FF2B5EF4-FFF2-40B4-BE49-F238E27FC236}">
                <a16:creationId xmlns:a16="http://schemas.microsoft.com/office/drawing/2014/main" id="{D6B0F964-B0ED-6CA0-A61A-270991284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10900836" y="143932"/>
            <a:ext cx="1117594" cy="4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D7C117D-9FF6-72CB-26DE-132270872D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380136" y="314441"/>
            <a:ext cx="542076" cy="588098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D1754B6-D112-EB81-FB90-6D023E70F341}"/>
              </a:ext>
            </a:extLst>
          </p:cNvPr>
          <p:cNvSpPr txBox="1"/>
          <p:nvPr/>
        </p:nvSpPr>
        <p:spPr>
          <a:xfrm>
            <a:off x="380136" y="1177176"/>
            <a:ext cx="10020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Zmiany wysokości kosztów na trzech kluczowych przykładach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FD0966A-71CB-C09B-76BC-EF01C8FADD64}"/>
              </a:ext>
            </a:extLst>
          </p:cNvPr>
          <p:cNvSpPr/>
          <p:nvPr/>
        </p:nvSpPr>
        <p:spPr>
          <a:xfrm>
            <a:off x="1025444" y="447988"/>
            <a:ext cx="2497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2019-2025 (I-VII)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2FCE8542-4EC2-73DB-16EF-87A964DA8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13511"/>
              </p:ext>
            </p:extLst>
          </p:nvPr>
        </p:nvGraphicFramePr>
        <p:xfrm>
          <a:off x="167332" y="2271389"/>
          <a:ext cx="11770667" cy="2902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4180">
                  <a:extLst>
                    <a:ext uri="{9D8B030D-6E8A-4147-A177-3AD203B41FA5}">
                      <a16:colId xmlns:a16="http://schemas.microsoft.com/office/drawing/2014/main" val="2668026508"/>
                    </a:ext>
                  </a:extLst>
                </a:gridCol>
                <a:gridCol w="1279261">
                  <a:extLst>
                    <a:ext uri="{9D8B030D-6E8A-4147-A177-3AD203B41FA5}">
                      <a16:colId xmlns:a16="http://schemas.microsoft.com/office/drawing/2014/main" val="730726412"/>
                    </a:ext>
                  </a:extLst>
                </a:gridCol>
                <a:gridCol w="1279261">
                  <a:extLst>
                    <a:ext uri="{9D8B030D-6E8A-4147-A177-3AD203B41FA5}">
                      <a16:colId xmlns:a16="http://schemas.microsoft.com/office/drawing/2014/main" val="2379183408"/>
                    </a:ext>
                  </a:extLst>
                </a:gridCol>
                <a:gridCol w="1343685">
                  <a:extLst>
                    <a:ext uri="{9D8B030D-6E8A-4147-A177-3AD203B41FA5}">
                      <a16:colId xmlns:a16="http://schemas.microsoft.com/office/drawing/2014/main" val="3724749506"/>
                    </a:ext>
                  </a:extLst>
                </a:gridCol>
                <a:gridCol w="1408108">
                  <a:extLst>
                    <a:ext uri="{9D8B030D-6E8A-4147-A177-3AD203B41FA5}">
                      <a16:colId xmlns:a16="http://schemas.microsoft.com/office/drawing/2014/main" val="2577800335"/>
                    </a:ext>
                  </a:extLst>
                </a:gridCol>
                <a:gridCol w="1417312">
                  <a:extLst>
                    <a:ext uri="{9D8B030D-6E8A-4147-A177-3AD203B41FA5}">
                      <a16:colId xmlns:a16="http://schemas.microsoft.com/office/drawing/2014/main" val="963118430"/>
                    </a:ext>
                  </a:extLst>
                </a:gridCol>
                <a:gridCol w="1490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97923">
                  <a:extLst>
                    <a:ext uri="{9D8B030D-6E8A-4147-A177-3AD203B41FA5}">
                      <a16:colId xmlns:a16="http://schemas.microsoft.com/office/drawing/2014/main" val="1526929549"/>
                    </a:ext>
                  </a:extLst>
                </a:gridCol>
              </a:tblGrid>
              <a:tr h="68449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Rok</a:t>
                      </a: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2019 r.</a:t>
                      </a:r>
                      <a:endParaRPr lang="pl-PL" sz="18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2020 r.</a:t>
                      </a:r>
                      <a:endParaRPr lang="pl-PL" sz="18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2021 r.</a:t>
                      </a:r>
                      <a:endParaRPr lang="pl-PL" sz="18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2022 r.</a:t>
                      </a:r>
                      <a:endParaRPr lang="pl-PL" sz="18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2023 r.</a:t>
                      </a:r>
                      <a:endParaRPr lang="pl-PL" sz="18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2024 r.</a:t>
                      </a: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2025 r.</a:t>
                      </a:r>
                    </a:p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(I-VII)</a:t>
                      </a: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366725"/>
                  </a:ext>
                </a:extLst>
              </a:tr>
              <a:tr h="68449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  Olej napędowy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720 900,75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675 864,71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1 016 180,62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1 593 594,51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1 454 591,65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1 408 223,54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6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788 304,88 zł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00837732"/>
                  </a:ext>
                </a:extLst>
              </a:tr>
              <a:tr h="849515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  Energia elektryczna</a:t>
                      </a:r>
                    </a:p>
                    <a:p>
                      <a:pPr algn="l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  (bez kosztu dystrybucji)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439 092,44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518 045,78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600 875,74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590 256,43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1 761 433,78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1 514 778,48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6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721 660,69 zł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40097886"/>
                  </a:ext>
                </a:extLst>
              </a:tr>
              <a:tr h="68449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  Odbiór frakcji palnej</a:t>
                      </a:r>
                    </a:p>
                    <a:p>
                      <a:pPr algn="l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  19 12 12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2 140 970,64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2 836 903,49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3 379 810,25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4 103 230,48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7 106 604,93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400" b="0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12 151 050,33 zł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6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5 964 272,31 zł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32494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5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750A2-0C47-5868-022B-8AAFEEC65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umer slajdu — symbol zastępczy 5">
            <a:extLst>
              <a:ext uri="{FF2B5EF4-FFF2-40B4-BE49-F238E27FC236}">
                <a16:creationId xmlns:a16="http://schemas.microsoft.com/office/drawing/2014/main" id="{730DDC38-1B48-0278-4427-FF295D0B40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pl-PL" smtClean="0"/>
              <a:pPr rtl="0"/>
              <a:t>11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D34BA9C-7CA8-26AA-6AED-DA5265CD0624}"/>
              </a:ext>
            </a:extLst>
          </p:cNvPr>
          <p:cNvSpPr/>
          <p:nvPr/>
        </p:nvSpPr>
        <p:spPr>
          <a:xfrm>
            <a:off x="10981267" y="228600"/>
            <a:ext cx="956733" cy="592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opka — symbol zastępczy 10">
            <a:extLst>
              <a:ext uri="{FF2B5EF4-FFF2-40B4-BE49-F238E27FC236}">
                <a16:creationId xmlns:a16="http://schemas.microsoft.com/office/drawing/2014/main" id="{E59E9969-0F83-BF06-E5E2-42A57835A49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rtlCol="0">
            <a:normAutofit/>
          </a:bodyPr>
          <a:lstStyle/>
          <a:p>
            <a:r>
              <a:rPr lang="pl-PL" sz="1200" b="0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pic>
        <p:nvPicPr>
          <p:cNvPr id="15" name="Picture 2" descr="K:\Prezentacja\Logo png.png">
            <a:extLst>
              <a:ext uri="{FF2B5EF4-FFF2-40B4-BE49-F238E27FC236}">
                <a16:creationId xmlns:a16="http://schemas.microsoft.com/office/drawing/2014/main" id="{A3E7A063-B9AB-030D-6D59-B1AEF853D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10900836" y="143932"/>
            <a:ext cx="1117594" cy="4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D8D14C5-1A0D-2307-413C-40D777C41E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380136" y="314441"/>
            <a:ext cx="542076" cy="58809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4948E35-49EE-BA4F-CA93-2036B909F4D0}"/>
              </a:ext>
            </a:extLst>
          </p:cNvPr>
          <p:cNvSpPr txBox="1"/>
          <p:nvPr/>
        </p:nvSpPr>
        <p:spPr>
          <a:xfrm>
            <a:off x="380136" y="1030873"/>
            <a:ext cx="7307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14067"/>
                </a:solidFill>
              </a:rPr>
              <a:t>Strata pozostająca do pokrycia w 2018 roku to: </a:t>
            </a:r>
            <a:r>
              <a:rPr lang="pl-PL" sz="2000" b="1" dirty="0">
                <a:solidFill>
                  <a:srgbClr val="C00000"/>
                </a:solidFill>
              </a:rPr>
              <a:t>(-) 500 072,28 zł</a:t>
            </a:r>
          </a:p>
          <a:p>
            <a:r>
              <a:rPr lang="pl-PL" sz="2000" b="1" dirty="0">
                <a:solidFill>
                  <a:srgbClr val="014067"/>
                </a:solidFill>
              </a:rPr>
              <a:t>Strata pozostająca do rozliczenia w 2019 roku to:  </a:t>
            </a:r>
            <a:r>
              <a:rPr lang="pl-PL" sz="2000" b="1" dirty="0">
                <a:solidFill>
                  <a:srgbClr val="C00000"/>
                </a:solidFill>
              </a:rPr>
              <a:t>(-) 113.104,82 zł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A8AC3F6-2007-57C9-563F-97574A8E2DB4}"/>
              </a:ext>
            </a:extLst>
          </p:cNvPr>
          <p:cNvSpPr txBox="1"/>
          <p:nvPr/>
        </p:nvSpPr>
        <p:spPr>
          <a:xfrm>
            <a:off x="488272" y="4969577"/>
            <a:ext cx="112941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Clr>
                <a:srgbClr val="EAB200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4067"/>
                </a:solidFill>
              </a:rPr>
              <a:t>przychody ze strumienia zewnętrznego zapewniły Spółce zyski w przedstawionych latach obrotowych</a:t>
            </a:r>
          </a:p>
          <a:p>
            <a:pPr marL="285750" lvl="0" indent="-285750">
              <a:buClr>
                <a:srgbClr val="EAB200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4067"/>
                </a:solidFill>
              </a:rPr>
              <a:t>Spółka wypłaciła ZMGK 469 000,00 zł dywidendy i zgromadziła na kapitale zapasowym i rezerwowym 1 471 695,11 zł z wypracowanego zysku</a:t>
            </a:r>
          </a:p>
          <a:p>
            <a:pPr marL="285750" lvl="0" indent="-285750">
              <a:buClr>
                <a:srgbClr val="EAB200"/>
              </a:buCl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bez przychodów ze strumienia zewnętrznego, Spółka nie tylko, nie pokryłaby straty z lat ubiegłych                             ale odnotowywałaby straty przez kolejne lata swojej działalności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6B46C3B-8FEB-CE01-FA8F-8B90E564F9A7}"/>
              </a:ext>
            </a:extLst>
          </p:cNvPr>
          <p:cNvSpPr/>
          <p:nvPr/>
        </p:nvSpPr>
        <p:spPr>
          <a:xfrm>
            <a:off x="1025444" y="447988"/>
            <a:ext cx="1665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2019-2024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49B69D94-DAB6-DFDE-5527-7BFDF5071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445345"/>
              </p:ext>
            </p:extLst>
          </p:nvPr>
        </p:nvGraphicFramePr>
        <p:xfrm>
          <a:off x="224119" y="1970844"/>
          <a:ext cx="11713882" cy="27723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2940">
                  <a:extLst>
                    <a:ext uri="{9D8B030D-6E8A-4147-A177-3AD203B41FA5}">
                      <a16:colId xmlns:a16="http://schemas.microsoft.com/office/drawing/2014/main" val="3259543666"/>
                    </a:ext>
                  </a:extLst>
                </a:gridCol>
                <a:gridCol w="1488141">
                  <a:extLst>
                    <a:ext uri="{9D8B030D-6E8A-4147-A177-3AD203B41FA5}">
                      <a16:colId xmlns:a16="http://schemas.microsoft.com/office/drawing/2014/main" val="1373125720"/>
                    </a:ext>
                  </a:extLst>
                </a:gridCol>
                <a:gridCol w="1595718">
                  <a:extLst>
                    <a:ext uri="{9D8B030D-6E8A-4147-A177-3AD203B41FA5}">
                      <a16:colId xmlns:a16="http://schemas.microsoft.com/office/drawing/2014/main" val="1530839950"/>
                    </a:ext>
                  </a:extLst>
                </a:gridCol>
                <a:gridCol w="1667435">
                  <a:extLst>
                    <a:ext uri="{9D8B030D-6E8A-4147-A177-3AD203B41FA5}">
                      <a16:colId xmlns:a16="http://schemas.microsoft.com/office/drawing/2014/main" val="717527972"/>
                    </a:ext>
                  </a:extLst>
                </a:gridCol>
                <a:gridCol w="1703294">
                  <a:extLst>
                    <a:ext uri="{9D8B030D-6E8A-4147-A177-3AD203B41FA5}">
                      <a16:colId xmlns:a16="http://schemas.microsoft.com/office/drawing/2014/main" val="3671601789"/>
                    </a:ext>
                  </a:extLst>
                </a:gridCol>
                <a:gridCol w="1801906">
                  <a:extLst>
                    <a:ext uri="{9D8B030D-6E8A-4147-A177-3AD203B41FA5}">
                      <a16:colId xmlns:a16="http://schemas.microsoft.com/office/drawing/2014/main" val="152796136"/>
                    </a:ext>
                  </a:extLst>
                </a:gridCol>
                <a:gridCol w="1664448">
                  <a:extLst>
                    <a:ext uri="{9D8B030D-6E8A-4147-A177-3AD203B41FA5}">
                      <a16:colId xmlns:a16="http://schemas.microsoft.com/office/drawing/2014/main" val="953412263"/>
                    </a:ext>
                  </a:extLst>
                </a:gridCol>
              </a:tblGrid>
              <a:tr h="37237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Poszczególne pozycje</a:t>
                      </a: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2019 r.</a:t>
                      </a:r>
                      <a:endParaRPr lang="pl-PL" sz="1800" b="1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2020 r.</a:t>
                      </a:r>
                      <a:endParaRPr lang="pl-PL" sz="1800" b="1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2021 r.</a:t>
                      </a:r>
                      <a:endParaRPr lang="pl-PL" sz="1800" b="1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2022 r.</a:t>
                      </a:r>
                      <a:endParaRPr lang="pl-PL" sz="1800" b="1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2023 r.</a:t>
                      </a:r>
                      <a:endParaRPr lang="pl-PL" sz="1800" b="1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2024 r.</a:t>
                      </a:r>
                    </a:p>
                  </a:txBody>
                  <a:tcPr marL="7620" marR="7620" marT="762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187763"/>
                  </a:ext>
                </a:extLst>
              </a:tr>
              <a:tr h="537660">
                <a:tc>
                  <a:txBody>
                    <a:bodyPr/>
                    <a:lstStyle/>
                    <a:p>
                      <a:pPr algn="l" fontAlgn="b"/>
                      <a:r>
                        <a:rPr lang="pl-PL" sz="1500" b="1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  Wynik finansowy</a:t>
                      </a:r>
                      <a:endParaRPr lang="pl-PL" sz="1500" b="1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295 001,06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396 858,44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1 349 440,43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16 197,72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57 421,15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5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-8 526 516,21 zł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06132085"/>
                  </a:ext>
                </a:extLst>
              </a:tr>
              <a:tr h="486087">
                <a:tc>
                  <a:txBody>
                    <a:bodyPr/>
                    <a:lstStyle/>
                    <a:p>
                      <a:pPr algn="l" fontAlgn="b"/>
                      <a:r>
                        <a:rPr lang="pl-PL" sz="1500" b="1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  Strumień zewnętrzny</a:t>
                      </a:r>
                      <a:endParaRPr lang="pl-PL" sz="1500" b="1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811 475,74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2 815 502,85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4 388 205,85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3 784 272,49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10 127 063,30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3 692 975,90 zł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82966961"/>
                  </a:ext>
                </a:extLst>
              </a:tr>
              <a:tr h="599623">
                <a:tc>
                  <a:txBody>
                    <a:bodyPr/>
                    <a:lstStyle/>
                    <a:p>
                      <a:pPr algn="l" fontAlgn="b"/>
                      <a:r>
                        <a:rPr lang="pl-PL" sz="1500" b="1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  Wynik bez </a:t>
                      </a:r>
                    </a:p>
                    <a:p>
                      <a:pPr algn="l" fontAlgn="b"/>
                      <a:r>
                        <a:rPr lang="pl-PL" sz="1500" b="1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  strumienia  </a:t>
                      </a:r>
                    </a:p>
                    <a:p>
                      <a:pPr algn="l" fontAlgn="b"/>
                      <a:r>
                        <a:rPr lang="pl-PL" sz="1500" b="1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  zewnętrznego</a:t>
                      </a:r>
                      <a:endParaRPr lang="pl-PL" sz="1500" b="1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-516 474,68 zł</a:t>
                      </a:r>
                      <a:endParaRPr lang="pl-PL" sz="15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-2 418 644,41 zł</a:t>
                      </a:r>
                      <a:endParaRPr lang="pl-PL" sz="15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-3 038 765,42 zł</a:t>
                      </a:r>
                      <a:endParaRPr lang="pl-PL" sz="15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-3 768 074,77 zł</a:t>
                      </a:r>
                      <a:endParaRPr lang="pl-PL" sz="15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-10 069 642,15 zł</a:t>
                      </a:r>
                      <a:endParaRPr lang="pl-PL" sz="15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5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-12 074 911,91 zł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1808761"/>
                  </a:ext>
                </a:extLst>
              </a:tr>
              <a:tr h="498881">
                <a:tc>
                  <a:txBody>
                    <a:bodyPr/>
                    <a:lstStyle/>
                    <a:p>
                      <a:pPr algn="l" fontAlgn="b"/>
                      <a:r>
                        <a:rPr lang="pl-PL" sz="1500" b="1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  Dywidenda</a:t>
                      </a:r>
                      <a:endParaRPr lang="pl-PL" sz="1500" b="1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50 000,00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70 000,00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349 000,00 zł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0,00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u="none" strike="noStrike" dirty="0">
                          <a:solidFill>
                            <a:srgbClr val="014067"/>
                          </a:solidFill>
                          <a:effectLst/>
                          <a:latin typeface="+mj-lt"/>
                        </a:rPr>
                        <a:t>0,00</a:t>
                      </a:r>
                      <a:endParaRPr lang="pl-PL" sz="1500" b="0" i="0" u="none" strike="noStrike" dirty="0">
                        <a:solidFill>
                          <a:srgbClr val="01406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500" u="none" strike="noStrike" kern="1200" dirty="0">
                          <a:solidFill>
                            <a:srgbClr val="0140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pl-PL" sz="1500" b="0" i="0" u="none" strike="noStrike" kern="1200" dirty="0">
                        <a:solidFill>
                          <a:srgbClr val="01406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59861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3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7E5A4-DEA6-629B-1692-23786E23B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DA299F1-8DF4-58DB-6484-C4E9CFF9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842" y="2447925"/>
            <a:ext cx="5244770" cy="1141942"/>
          </a:xfrm>
        </p:spPr>
        <p:txBody>
          <a:bodyPr rtlCol="0">
            <a:noAutofit/>
          </a:bodyPr>
          <a:lstStyle/>
          <a:p>
            <a:r>
              <a:rPr lang="pl-PL" dirty="0">
                <a:latin typeface="+mn-lt"/>
              </a:rPr>
              <a:t>Wyzwania, zagrożenia,</a:t>
            </a:r>
            <a:br>
              <a:rPr lang="pl-PL" dirty="0">
                <a:latin typeface="+mn-lt"/>
              </a:rPr>
            </a:br>
            <a:r>
              <a:rPr lang="pl-PL" dirty="0">
                <a:latin typeface="+mn-lt"/>
              </a:rPr>
              <a:t>regulacje prawne</a:t>
            </a:r>
          </a:p>
        </p:txBody>
      </p:sp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5C02D0FD-DDB3-4A39-C30F-DBC2867DDE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Symbol zastępczy obrazu 4">
            <a:extLst>
              <a:ext uri="{FF2B5EF4-FFF2-40B4-BE49-F238E27FC236}">
                <a16:creationId xmlns:a16="http://schemas.microsoft.com/office/drawing/2014/main" id="{52D1FCAD-B0ED-9F4A-C3FA-FE620E30BE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25" r="21225"/>
          <a:stretch>
            <a:fillRect/>
          </a:stretch>
        </p:blipFill>
        <p:spPr>
          <a:xfrm>
            <a:off x="1683398" y="860944"/>
            <a:ext cx="4428523" cy="513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ześciokąt 11" descr="Sześciokąt o ciemnych kolorach w środku obrazu z akcentem">
            <a:extLst>
              <a:ext uri="{FF2B5EF4-FFF2-40B4-BE49-F238E27FC236}">
                <a16:creationId xmlns:a16="http://schemas.microsoft.com/office/drawing/2014/main" id="{8998916C-CCFC-606C-9C39-EACFDD098CA4}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pic>
        <p:nvPicPr>
          <p:cNvPr id="13" name="Picture 2" descr="K:\Prezentacja\Logo png.png">
            <a:extLst>
              <a:ext uri="{FF2B5EF4-FFF2-40B4-BE49-F238E27FC236}">
                <a16:creationId xmlns:a16="http://schemas.microsoft.com/office/drawing/2014/main" id="{34A8E757-DF8A-B932-28BA-97F7BBB4C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3019691" y="3099075"/>
            <a:ext cx="1733020" cy="7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42">
            <a:extLst>
              <a:ext uri="{FF2B5EF4-FFF2-40B4-BE49-F238E27FC236}">
                <a16:creationId xmlns:a16="http://schemas.microsoft.com/office/drawing/2014/main" id="{05D1F2BF-AB85-0194-DAE7-345D567410E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08924" y="3045208"/>
            <a:ext cx="3195009" cy="3268552"/>
          </a:xfrm>
          <a:prstGeom prst="rect">
            <a:avLst/>
          </a:prstGeom>
        </p:spPr>
      </p:pic>
      <p:sp>
        <p:nvSpPr>
          <p:cNvPr id="21" name="Numer slajdu — symbol zastępczy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pl-PL" smtClean="0"/>
              <a:pPr rtl="0"/>
              <a:t>13</a:t>
            </a:fld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10981267" y="228600"/>
            <a:ext cx="956733" cy="592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opka — symbol zastępczy 10">
            <a:extLst>
              <a:ext uri="{FF2B5EF4-FFF2-40B4-BE49-F238E27FC236}">
                <a16:creationId xmlns:a16="http://schemas.microsoft.com/office/drawing/2014/main" id="{47F4D2C2-B71A-4089-A3FE-603C32706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rtlCol="0">
            <a:normAutofit/>
          </a:bodyPr>
          <a:lstStyle/>
          <a:p>
            <a:r>
              <a:rPr lang="pl-PL" sz="1200" b="0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pic>
        <p:nvPicPr>
          <p:cNvPr id="15" name="Picture 2" descr="K:\Prezentacja\Logo png.pn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10900836" y="143932"/>
            <a:ext cx="1117594" cy="4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0C7E99A3-A5F0-C7F5-A914-8093720BCDD0}"/>
              </a:ext>
            </a:extLst>
          </p:cNvPr>
          <p:cNvSpPr/>
          <p:nvPr/>
        </p:nvSpPr>
        <p:spPr>
          <a:xfrm>
            <a:off x="935166" y="46855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014067"/>
                </a:solidFill>
              </a:rPr>
              <a:t>Selektywna zbiórka odpadów komunalnych</a:t>
            </a:r>
            <a:endParaRPr lang="pl-PL" sz="2800" dirty="0">
              <a:solidFill>
                <a:srgbClr val="014067"/>
              </a:solidFill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1791F55-4FE3-0C76-10C5-D9482CEDA34D}"/>
              </a:ext>
            </a:extLst>
          </p:cNvPr>
          <p:cNvSpPr txBox="1"/>
          <p:nvPr/>
        </p:nvSpPr>
        <p:spPr>
          <a:xfrm>
            <a:off x="7036339" y="1677973"/>
            <a:ext cx="1605534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Odpady  ulegające biodegradacji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B4B1DAA-FC77-A782-096D-AC807DFDBF72}"/>
              </a:ext>
            </a:extLst>
          </p:cNvPr>
          <p:cNvSpPr txBox="1"/>
          <p:nvPr/>
        </p:nvSpPr>
        <p:spPr>
          <a:xfrm>
            <a:off x="9048162" y="1677973"/>
            <a:ext cx="1912162" cy="92333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Odpady  zmieszane / resztkowe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6CDCDD6D-030C-1A74-C646-9E05BC7508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338530" y="387439"/>
            <a:ext cx="542076" cy="588098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3B030A0E-7F91-6B5B-690A-33AB842CBD7B}"/>
              </a:ext>
            </a:extLst>
          </p:cNvPr>
          <p:cNvSpPr txBox="1"/>
          <p:nvPr/>
        </p:nvSpPr>
        <p:spPr>
          <a:xfrm>
            <a:off x="5192118" y="1677973"/>
            <a:ext cx="1437932" cy="4001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Papier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CDEAFCF1-DB5A-EE47-E2AF-0937A9677C66}"/>
              </a:ext>
            </a:extLst>
          </p:cNvPr>
          <p:cNvSpPr txBox="1"/>
          <p:nvPr/>
        </p:nvSpPr>
        <p:spPr>
          <a:xfrm>
            <a:off x="5192118" y="2209683"/>
            <a:ext cx="1437932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Szkło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3DDB239-87BC-A563-365D-032CFE7A3320}"/>
              </a:ext>
            </a:extLst>
          </p:cNvPr>
          <p:cNvSpPr txBox="1"/>
          <p:nvPr/>
        </p:nvSpPr>
        <p:spPr>
          <a:xfrm>
            <a:off x="671030" y="1677973"/>
            <a:ext cx="411479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014067"/>
                </a:solidFill>
              </a:rPr>
              <a:t>Metale i tworzywa sztuczne,</a:t>
            </a:r>
          </a:p>
          <a:p>
            <a:pPr algn="ctr"/>
            <a:r>
              <a:rPr lang="pl-PL" sz="2000" b="1" dirty="0">
                <a:solidFill>
                  <a:srgbClr val="014067"/>
                </a:solidFill>
              </a:rPr>
              <a:t>w tym różnego rodzaju opakowania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F09D99A3-BE54-0E3F-AD54-7631A855A3F9}"/>
              </a:ext>
            </a:extLst>
          </p:cNvPr>
          <p:cNvSpPr txBox="1"/>
          <p:nvPr/>
        </p:nvSpPr>
        <p:spPr>
          <a:xfrm>
            <a:off x="2965932" y="2512293"/>
            <a:ext cx="25412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800" b="1" i="0" u="none" strike="noStrike" baseline="0" dirty="0">
                <a:solidFill>
                  <a:srgbClr val="10253F"/>
                </a:solidFill>
                <a:latin typeface="Calibri-Bold"/>
              </a:rPr>
              <a:t>Metale</a:t>
            </a:r>
          </a:p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10253F"/>
                </a:solidFill>
                <a:latin typeface="Calibri" panose="020F0502020204030204" pitchFamily="34" charset="0"/>
              </a:rPr>
              <a:t>metale żelazne</a:t>
            </a:r>
          </a:p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0253F"/>
                </a:solidFill>
                <a:latin typeface="Calibri" panose="020F0502020204030204" pitchFamily="34" charset="0"/>
              </a:rPr>
              <a:t>m</a:t>
            </a:r>
            <a:r>
              <a:rPr lang="pl-PL" sz="1800" b="0" i="0" u="none" strike="noStrike" baseline="0" dirty="0">
                <a:solidFill>
                  <a:srgbClr val="10253F"/>
                </a:solidFill>
                <a:latin typeface="Calibri" panose="020F0502020204030204" pitchFamily="34" charset="0"/>
              </a:rPr>
              <a:t>etale nieżelazne</a:t>
            </a:r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B5914E0F-371F-7D4D-8E14-81AFAC904CAC}"/>
              </a:ext>
            </a:extLst>
          </p:cNvPr>
          <p:cNvSpPr txBox="1"/>
          <p:nvPr/>
        </p:nvSpPr>
        <p:spPr>
          <a:xfrm>
            <a:off x="694779" y="3157454"/>
            <a:ext cx="49222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4067"/>
                </a:solidFill>
                <a:latin typeface="Calibri" panose="020F0502020204030204" pitchFamily="34" charset="0"/>
              </a:rPr>
              <a:t>b</a:t>
            </a:r>
            <a:r>
              <a:rPr lang="pl-PL" b="0" i="0" u="none" strike="noStrike" baseline="0" dirty="0">
                <a:solidFill>
                  <a:srgbClr val="014067"/>
                </a:solidFill>
                <a:latin typeface="Calibri" panose="020F0502020204030204" pitchFamily="34" charset="0"/>
              </a:rPr>
              <a:t>utelki PET biały</a:t>
            </a:r>
          </a:p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4067"/>
                </a:solidFill>
                <a:latin typeface="Calibri" panose="020F0502020204030204" pitchFamily="34" charset="0"/>
              </a:rPr>
              <a:t>b</a:t>
            </a:r>
            <a:r>
              <a:rPr lang="pl-PL" b="0" i="0" u="none" strike="noStrike" baseline="0" dirty="0">
                <a:solidFill>
                  <a:srgbClr val="014067"/>
                </a:solidFill>
                <a:latin typeface="Calibri" panose="020F0502020204030204" pitchFamily="34" charset="0"/>
              </a:rPr>
              <a:t>utelki PET niebieski</a:t>
            </a:r>
          </a:p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4067"/>
                </a:solidFill>
                <a:latin typeface="Calibri" panose="020F0502020204030204" pitchFamily="34" charset="0"/>
              </a:rPr>
              <a:t>b</a:t>
            </a:r>
            <a:r>
              <a:rPr lang="pl-PL" b="0" i="0" u="none" strike="noStrike" baseline="0" dirty="0">
                <a:solidFill>
                  <a:srgbClr val="014067"/>
                </a:solidFill>
                <a:latin typeface="Calibri" panose="020F0502020204030204" pitchFamily="34" charset="0"/>
              </a:rPr>
              <a:t>utelki PET zielony</a:t>
            </a:r>
          </a:p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4067"/>
                </a:solidFill>
                <a:latin typeface="Calibri" panose="020F0502020204030204" pitchFamily="34" charset="0"/>
              </a:rPr>
              <a:t>b</a:t>
            </a:r>
            <a:r>
              <a:rPr lang="pl-PL" b="0" i="0" u="none" strike="noStrike" baseline="0" dirty="0">
                <a:solidFill>
                  <a:srgbClr val="014067"/>
                </a:solidFill>
                <a:latin typeface="Calibri" panose="020F0502020204030204" pitchFamily="34" charset="0"/>
              </a:rPr>
              <a:t>utelki PET mix chemiczny</a:t>
            </a:r>
          </a:p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4067"/>
                </a:solidFill>
                <a:latin typeface="Calibri" panose="020F0502020204030204" pitchFamily="34" charset="0"/>
              </a:rPr>
              <a:t>c</a:t>
            </a:r>
            <a:r>
              <a:rPr lang="pl-PL" b="0" i="0" u="none" strike="noStrike" baseline="0" dirty="0">
                <a:solidFill>
                  <a:srgbClr val="014067"/>
                </a:solidFill>
                <a:latin typeface="Calibri" panose="020F0502020204030204" pitchFamily="34" charset="0"/>
              </a:rPr>
              <a:t>hemia gospodarcza miękka (PP-HDPE)</a:t>
            </a:r>
          </a:p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4067"/>
                </a:solidFill>
                <a:latin typeface="Calibri" panose="020F0502020204030204" pitchFamily="34" charset="0"/>
              </a:rPr>
              <a:t>c</a:t>
            </a:r>
            <a:r>
              <a:rPr lang="pl-PL" b="0" i="0" u="none" strike="noStrike" baseline="0" dirty="0">
                <a:solidFill>
                  <a:srgbClr val="014067"/>
                </a:solidFill>
                <a:latin typeface="Calibri" panose="020F0502020204030204" pitchFamily="34" charset="0"/>
              </a:rPr>
              <a:t>hemia gospodarcza twarda (PP)</a:t>
            </a:r>
          </a:p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4067"/>
                </a:solidFill>
                <a:latin typeface="Calibri" panose="020F0502020204030204" pitchFamily="34" charset="0"/>
              </a:rPr>
              <a:t>o</a:t>
            </a:r>
            <a:r>
              <a:rPr lang="pl-PL" b="0" i="0" u="none" strike="noStrike" baseline="0" dirty="0">
                <a:solidFill>
                  <a:srgbClr val="014067"/>
                </a:solidFill>
                <a:latin typeface="Calibri" panose="020F0502020204030204" pitchFamily="34" charset="0"/>
              </a:rPr>
              <a:t>pakowania wielomateriałowe</a:t>
            </a:r>
          </a:p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4067"/>
                </a:solidFill>
                <a:latin typeface="Calibri" panose="020F0502020204030204" pitchFamily="34" charset="0"/>
              </a:rPr>
              <a:t>f</a:t>
            </a:r>
            <a:r>
              <a:rPr lang="pl-PL" b="0" i="0" u="none" strike="noStrike" baseline="0" dirty="0">
                <a:solidFill>
                  <a:srgbClr val="014067"/>
                </a:solidFill>
                <a:latin typeface="Calibri" panose="020F0502020204030204" pitchFamily="34" charset="0"/>
              </a:rPr>
              <a:t>olia mix (m.in.: HDPE, LDPE, </a:t>
            </a:r>
            <a:r>
              <a:rPr lang="pl-PL" b="0" i="0" u="none" strike="noStrike" baseline="0" dirty="0" err="1">
                <a:solidFill>
                  <a:srgbClr val="014067"/>
                </a:solidFill>
                <a:latin typeface="Calibri" panose="020F0502020204030204" pitchFamily="34" charset="0"/>
              </a:rPr>
              <a:t>stretch</a:t>
            </a:r>
            <a:r>
              <a:rPr lang="pl-PL" b="0" i="0" u="none" strike="noStrike" baseline="0" dirty="0">
                <a:solidFill>
                  <a:srgbClr val="014067"/>
                </a:solidFill>
                <a:latin typeface="Calibri" panose="020F0502020204030204" pitchFamily="34" charset="0"/>
              </a:rPr>
              <a:t>, inne)</a:t>
            </a:r>
          </a:p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4067"/>
                </a:solidFill>
                <a:latin typeface="Calibri" panose="020F0502020204030204" pitchFamily="34" charset="0"/>
              </a:rPr>
              <a:t>f</a:t>
            </a:r>
            <a:r>
              <a:rPr lang="pl-PL" b="0" i="0" u="none" strike="noStrike" baseline="0" dirty="0">
                <a:solidFill>
                  <a:srgbClr val="014067"/>
                </a:solidFill>
                <a:latin typeface="Calibri" panose="020F0502020204030204" pitchFamily="34" charset="0"/>
              </a:rPr>
              <a:t>olia HDPE</a:t>
            </a:r>
          </a:p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4067"/>
                </a:solidFill>
                <a:latin typeface="Calibri" panose="020F0502020204030204" pitchFamily="34" charset="0"/>
              </a:rPr>
              <a:t>f</a:t>
            </a:r>
            <a:r>
              <a:rPr lang="pl-PL" b="0" i="0" u="none" strike="noStrike" baseline="0" dirty="0">
                <a:solidFill>
                  <a:srgbClr val="014067"/>
                </a:solidFill>
                <a:latin typeface="Calibri" panose="020F0502020204030204" pitchFamily="34" charset="0"/>
              </a:rPr>
              <a:t>olia LDPE</a:t>
            </a:r>
            <a:endParaRPr lang="pl-PL" dirty="0">
              <a:solidFill>
                <a:srgbClr val="014067"/>
              </a:solidFill>
            </a:endParaRP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19401E5A-74E7-5310-5648-CD417A27F729}"/>
              </a:ext>
            </a:extLst>
          </p:cNvPr>
          <p:cNvSpPr txBox="1"/>
          <p:nvPr/>
        </p:nvSpPr>
        <p:spPr>
          <a:xfrm>
            <a:off x="746907" y="2532547"/>
            <a:ext cx="18537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i="0" u="none" strike="noStrike" baseline="0" dirty="0">
                <a:solidFill>
                  <a:srgbClr val="10253F"/>
                </a:solidFill>
                <a:latin typeface="Calibri-Bold"/>
              </a:rPr>
              <a:t>Tworzywa sztuczne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DAE0D386-353A-D023-E9C7-83D0F5A15A30}"/>
              </a:ext>
            </a:extLst>
          </p:cNvPr>
          <p:cNvSpPr txBox="1"/>
          <p:nvPr/>
        </p:nvSpPr>
        <p:spPr>
          <a:xfrm>
            <a:off x="7521007" y="3832508"/>
            <a:ext cx="197084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600" b="1" dirty="0">
                <a:solidFill>
                  <a:srgbClr val="014067"/>
                </a:solidFill>
              </a:rPr>
              <a:t>12</a:t>
            </a:r>
          </a:p>
          <a:p>
            <a:pPr algn="ctr"/>
            <a:r>
              <a:rPr lang="pl-PL" sz="2000" b="1" dirty="0">
                <a:solidFill>
                  <a:srgbClr val="014067"/>
                </a:solidFill>
              </a:rPr>
              <a:t>frakcji surowcowych</a:t>
            </a:r>
          </a:p>
        </p:txBody>
      </p:sp>
      <p:sp>
        <p:nvSpPr>
          <p:cNvPr id="44" name="Strzałka: w lewo 43">
            <a:extLst>
              <a:ext uri="{FF2B5EF4-FFF2-40B4-BE49-F238E27FC236}">
                <a16:creationId xmlns:a16="http://schemas.microsoft.com/office/drawing/2014/main" id="{AA0D0A73-8132-1CBB-A2A8-743E1E516284}"/>
              </a:ext>
            </a:extLst>
          </p:cNvPr>
          <p:cNvSpPr/>
          <p:nvPr/>
        </p:nvSpPr>
        <p:spPr>
          <a:xfrm>
            <a:off x="5215868" y="4259632"/>
            <a:ext cx="1437932" cy="6743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20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nad połowa odpadów z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0" y="1770076"/>
            <a:ext cx="4086513" cy="27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Numer slajdu — symbol zastępczy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pl-PL" smtClean="0"/>
              <a:pPr rtl="0"/>
              <a:t>14</a:t>
            </a:fld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10981267" y="228600"/>
            <a:ext cx="956733" cy="592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opka — symbol zastępczy 10">
            <a:extLst>
              <a:ext uri="{FF2B5EF4-FFF2-40B4-BE49-F238E27FC236}">
                <a16:creationId xmlns:a16="http://schemas.microsoft.com/office/drawing/2014/main" id="{47F4D2C2-B71A-4089-A3FE-603C32706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rtlCol="0">
            <a:normAutofit/>
          </a:bodyPr>
          <a:lstStyle/>
          <a:p>
            <a:r>
              <a:rPr lang="pl-PL" sz="1200" b="0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pic>
        <p:nvPicPr>
          <p:cNvPr id="15" name="Picture 2" descr="K:\Prezentacja\Logo png.pn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10900836" y="143932"/>
            <a:ext cx="1117594" cy="4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6CDCDD6D-030C-1A74-C646-9E05BC7508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338530" y="387439"/>
            <a:ext cx="542076" cy="588098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3DDB239-87BC-A563-365D-032CFE7A3320}"/>
              </a:ext>
            </a:extLst>
          </p:cNvPr>
          <p:cNvSpPr txBox="1"/>
          <p:nvPr/>
        </p:nvSpPr>
        <p:spPr>
          <a:xfrm>
            <a:off x="338528" y="1077627"/>
            <a:ext cx="4894217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014067"/>
                </a:solidFill>
              </a:rPr>
              <a:t>Żółty worek / pojemnik</a:t>
            </a:r>
          </a:p>
        </p:txBody>
      </p:sp>
      <p:sp>
        <p:nvSpPr>
          <p:cNvPr id="3" name="Prostokąt 2"/>
          <p:cNvSpPr/>
          <p:nvPr/>
        </p:nvSpPr>
        <p:spPr>
          <a:xfrm>
            <a:off x="1168950" y="5038362"/>
            <a:ext cx="9086583" cy="92333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14067"/>
                </a:solidFill>
              </a:rPr>
              <a:t>Jedną z głównych przyczyn jest brak ekoprojektowania. Gdyby te opakowania czy produkty były ekoprojketowane czyli przygotowane tak aby nadawały się do recyklingu wtedy materiał wróciłby do obiegu zamkniętego</a:t>
            </a:r>
          </a:p>
        </p:txBody>
      </p:sp>
      <p:sp>
        <p:nvSpPr>
          <p:cNvPr id="4" name="Prostokąt 3"/>
          <p:cNvSpPr/>
          <p:nvPr/>
        </p:nvSpPr>
        <p:spPr>
          <a:xfrm>
            <a:off x="4868784" y="3747595"/>
            <a:ext cx="4231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C00000"/>
                </a:solidFill>
              </a:rPr>
              <a:t>nie ma na nie zbytu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C00000"/>
                </a:solidFill>
              </a:rPr>
              <a:t>nie ma technologii zagospodarowania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43" name="Obraz 42">
            <a:extLst>
              <a:ext uri="{FF2B5EF4-FFF2-40B4-BE49-F238E27FC236}">
                <a16:creationId xmlns:a16="http://schemas.microsoft.com/office/drawing/2014/main" id="{05D1F2BF-AB85-0194-DAE7-345D567410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68784" y="366935"/>
            <a:ext cx="2743140" cy="2806282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DAE0D386-353A-D023-E9C7-83D0F5A15A30}"/>
              </a:ext>
            </a:extLst>
          </p:cNvPr>
          <p:cNvSpPr txBox="1"/>
          <p:nvPr/>
        </p:nvSpPr>
        <p:spPr>
          <a:xfrm>
            <a:off x="5398251" y="1363270"/>
            <a:ext cx="17198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600" b="1" dirty="0">
                <a:solidFill>
                  <a:srgbClr val="C00000"/>
                </a:solidFill>
              </a:rPr>
              <a:t>50%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DAE0D386-353A-D023-E9C7-83D0F5A15A30}"/>
              </a:ext>
            </a:extLst>
          </p:cNvPr>
          <p:cNvSpPr txBox="1"/>
          <p:nvPr/>
        </p:nvSpPr>
        <p:spPr>
          <a:xfrm>
            <a:off x="5313620" y="1129622"/>
            <a:ext cx="1804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C00000"/>
                </a:solidFill>
              </a:rPr>
              <a:t>ponad</a:t>
            </a:r>
          </a:p>
        </p:txBody>
      </p:sp>
      <p:sp>
        <p:nvSpPr>
          <p:cNvPr id="5" name="Prostokąt 4"/>
          <p:cNvSpPr/>
          <p:nvPr/>
        </p:nvSpPr>
        <p:spPr>
          <a:xfrm>
            <a:off x="7822686" y="2193680"/>
            <a:ext cx="3905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Ponad połowa odpadów</a:t>
            </a:r>
          </a:p>
          <a:p>
            <a:r>
              <a:rPr lang="pl-PL" b="1" dirty="0">
                <a:solidFill>
                  <a:srgbClr val="C00000"/>
                </a:solidFill>
              </a:rPr>
              <a:t>z tzw. żółtego worka</a:t>
            </a:r>
          </a:p>
          <a:p>
            <a:r>
              <a:rPr lang="pl-PL" b="1" dirty="0">
                <a:solidFill>
                  <a:srgbClr val="C00000"/>
                </a:solidFill>
              </a:rPr>
              <a:t>nie kwalifikuje się</a:t>
            </a:r>
          </a:p>
          <a:p>
            <a:r>
              <a:rPr lang="pl-PL" b="1" dirty="0">
                <a:solidFill>
                  <a:srgbClr val="C00000"/>
                </a:solidFill>
              </a:rPr>
              <a:t>do recyklingu!</a:t>
            </a:r>
          </a:p>
        </p:txBody>
      </p:sp>
    </p:spTree>
    <p:extLst>
      <p:ext uri="{BB962C8B-B14F-4D97-AF65-F5344CB8AC3E}">
        <p14:creationId xmlns:p14="http://schemas.microsoft.com/office/powerpoint/2010/main" val="2070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ównoległobok 18">
            <a:extLst>
              <a:ext uri="{FF2B5EF4-FFF2-40B4-BE49-F238E27FC236}">
                <a16:creationId xmlns:a16="http://schemas.microsoft.com/office/drawing/2014/main" id="{8ADC8153-1F7D-47D6-B96D-45A86AC07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3867148" y="-5"/>
            <a:ext cx="4582585" cy="1718733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8" name="Równoległobok 17">
            <a:extLst>
              <a:ext uri="{FF2B5EF4-FFF2-40B4-BE49-F238E27FC236}">
                <a16:creationId xmlns:a16="http://schemas.microsoft.com/office/drawing/2014/main" id="{8ADC8153-1F7D-47D6-B96D-45A86AC07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978149" y="-5"/>
            <a:ext cx="4074584" cy="19304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1" name="Stopka — symbol zastępczy 10">
            <a:extLst>
              <a:ext uri="{FF2B5EF4-FFF2-40B4-BE49-F238E27FC236}">
                <a16:creationId xmlns:a16="http://schemas.microsoft.com/office/drawing/2014/main" id="{47F4D2C2-B71A-4089-A3FE-603C32706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sp>
        <p:nvSpPr>
          <p:cNvPr id="12" name="Numer slajdu — symbol zastępczy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smtClean="0"/>
              <a:pPr rtl="0"/>
              <a:t>15</a:t>
            </a:fld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6EC05F3-29E4-4F11-52ED-8CD5580F0F70}"/>
              </a:ext>
            </a:extLst>
          </p:cNvPr>
          <p:cNvSpPr/>
          <p:nvPr/>
        </p:nvSpPr>
        <p:spPr>
          <a:xfrm>
            <a:off x="291261" y="1257062"/>
            <a:ext cx="50713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14067"/>
                </a:solidFill>
              </a:rPr>
              <a:t>System kaucyjny</a:t>
            </a:r>
          </a:p>
          <a:p>
            <a:r>
              <a:rPr lang="pl-PL" sz="4000" b="1" dirty="0">
                <a:solidFill>
                  <a:srgbClr val="014067"/>
                </a:solidFill>
              </a:rPr>
              <a:t>… co dalej???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B26535-D345-FB8E-5606-367F83E52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291261" y="271263"/>
            <a:ext cx="542076" cy="588098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C71F31A-6D7B-766C-BC77-ECFBAE7D26FF}"/>
              </a:ext>
            </a:extLst>
          </p:cNvPr>
          <p:cNvSpPr/>
          <p:nvPr/>
        </p:nvSpPr>
        <p:spPr>
          <a:xfrm>
            <a:off x="833337" y="397696"/>
            <a:ext cx="4834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01.10.2025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2CFD23-7658-22D2-C78D-180A1FF3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357" r="30952"/>
          <a:stretch>
            <a:fillRect/>
          </a:stretch>
        </p:blipFill>
        <p:spPr>
          <a:xfrm>
            <a:off x="5892799" y="0"/>
            <a:ext cx="6299201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370EEDC-4CEB-54A1-D8A0-977D9CA21A43}"/>
              </a:ext>
            </a:extLst>
          </p:cNvPr>
          <p:cNvSpPr txBox="1"/>
          <p:nvPr/>
        </p:nvSpPr>
        <p:spPr>
          <a:xfrm>
            <a:off x="291261" y="2802662"/>
            <a:ext cx="53761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b="1" dirty="0">
                <a:solidFill>
                  <a:srgbClr val="014067"/>
                </a:solidFill>
              </a:rPr>
              <a:t>Czym jest system kaucyjny w Polsce?</a:t>
            </a:r>
          </a:p>
          <a:p>
            <a:pPr>
              <a:buNone/>
            </a:pPr>
            <a:r>
              <a:rPr lang="pl-PL" dirty="0">
                <a:solidFill>
                  <a:srgbClr val="014067"/>
                </a:solidFill>
              </a:rPr>
              <a:t>To mechanizm, w którym przy zakupie napojów w wyznaczonych opakowaniach — takich jak butelki PET, puszki czy szklane butelki zwrotne — doliczana jest </a:t>
            </a:r>
            <a:r>
              <a:rPr lang="pl-PL" b="1" dirty="0">
                <a:solidFill>
                  <a:srgbClr val="014067"/>
                </a:solidFill>
              </a:rPr>
              <a:t>kaucja</a:t>
            </a:r>
            <a:r>
              <a:rPr lang="pl-PL" dirty="0">
                <a:solidFill>
                  <a:srgbClr val="014067"/>
                </a:solidFill>
              </a:rPr>
              <a:t>, którą konsument może odzyskać, zwracając opakowanie do wyznaczonych punktów. Ma to na celu zwiększenie recyklingu i wsparcie gospodarki o obiegu zamkniętym.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F048867-0203-0174-4BB1-0BEBE66DDCCF}"/>
              </a:ext>
            </a:extLst>
          </p:cNvPr>
          <p:cNvSpPr txBox="1"/>
          <p:nvPr/>
        </p:nvSpPr>
        <p:spPr>
          <a:xfrm>
            <a:off x="338530" y="5333147"/>
            <a:ext cx="60975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rgbClr val="014067"/>
                </a:solidFill>
              </a:rPr>
              <a:t>System wejdzie </a:t>
            </a:r>
            <a:r>
              <a:rPr lang="pl-PL" sz="2200" b="1" dirty="0">
                <a:solidFill>
                  <a:srgbClr val="C00000"/>
                </a:solidFill>
              </a:rPr>
              <a:t>w życie 1 października 2025 r.</a:t>
            </a:r>
            <a:endParaRPr lang="pl-PL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umer slajdu — symbol zastępczy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pl-PL" smtClean="0"/>
              <a:pPr rtl="0"/>
              <a:t>16</a:t>
            </a:fld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10981267" y="228600"/>
            <a:ext cx="956733" cy="592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opka — symbol zastępczy 10">
            <a:extLst>
              <a:ext uri="{FF2B5EF4-FFF2-40B4-BE49-F238E27FC236}">
                <a16:creationId xmlns:a16="http://schemas.microsoft.com/office/drawing/2014/main" id="{47F4D2C2-B71A-4089-A3FE-603C32706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rtlCol="0">
            <a:normAutofit/>
          </a:bodyPr>
          <a:lstStyle/>
          <a:p>
            <a:r>
              <a:rPr lang="pl-PL" sz="1200" b="0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pic>
        <p:nvPicPr>
          <p:cNvPr id="15" name="Picture 2" descr="K:\Prezentacja\Logo png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10900836" y="143932"/>
            <a:ext cx="1117594" cy="4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19769351-51FB-9A04-F13C-5A21DA18D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317326" y="236549"/>
            <a:ext cx="505538" cy="548458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29B1EE5-02AE-DCDE-A4C8-F6AB4A1D54B2}"/>
              </a:ext>
            </a:extLst>
          </p:cNvPr>
          <p:cNvSpPr txBox="1"/>
          <p:nvPr/>
        </p:nvSpPr>
        <p:spPr>
          <a:xfrm>
            <a:off x="254000" y="821267"/>
            <a:ext cx="6105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Analiza surowców kaucyjnych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497DFF80-EBF5-FD44-D472-384DD20A262D}"/>
              </a:ext>
            </a:extLst>
          </p:cNvPr>
          <p:cNvSpPr/>
          <p:nvPr/>
        </p:nvSpPr>
        <p:spPr>
          <a:xfrm>
            <a:off x="997545" y="374040"/>
            <a:ext cx="32428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14067"/>
                </a:solidFill>
              </a:rPr>
              <a:t>I-XII 2024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76AEDEF2-C694-346E-9DB3-6F7BEAFDC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301551"/>
              </p:ext>
            </p:extLst>
          </p:nvPr>
        </p:nvGraphicFramePr>
        <p:xfrm>
          <a:off x="304802" y="1302971"/>
          <a:ext cx="11633198" cy="54010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9111">
                  <a:extLst>
                    <a:ext uri="{9D8B030D-6E8A-4147-A177-3AD203B41FA5}">
                      <a16:colId xmlns:a16="http://schemas.microsoft.com/office/drawing/2014/main" val="3431474490"/>
                    </a:ext>
                  </a:extLst>
                </a:gridCol>
                <a:gridCol w="4674879">
                  <a:extLst>
                    <a:ext uri="{9D8B030D-6E8A-4147-A177-3AD203B41FA5}">
                      <a16:colId xmlns:a16="http://schemas.microsoft.com/office/drawing/2014/main" val="914394081"/>
                    </a:ext>
                  </a:extLst>
                </a:gridCol>
                <a:gridCol w="1232300">
                  <a:extLst>
                    <a:ext uri="{9D8B030D-6E8A-4147-A177-3AD203B41FA5}">
                      <a16:colId xmlns:a16="http://schemas.microsoft.com/office/drawing/2014/main" val="1503774356"/>
                    </a:ext>
                  </a:extLst>
                </a:gridCol>
                <a:gridCol w="1197534">
                  <a:extLst>
                    <a:ext uri="{9D8B030D-6E8A-4147-A177-3AD203B41FA5}">
                      <a16:colId xmlns:a16="http://schemas.microsoft.com/office/drawing/2014/main" val="157121558"/>
                    </a:ext>
                  </a:extLst>
                </a:gridCol>
                <a:gridCol w="1026458">
                  <a:extLst>
                    <a:ext uri="{9D8B030D-6E8A-4147-A177-3AD203B41FA5}">
                      <a16:colId xmlns:a16="http://schemas.microsoft.com/office/drawing/2014/main" val="621920495"/>
                    </a:ext>
                  </a:extLst>
                </a:gridCol>
                <a:gridCol w="1026458">
                  <a:extLst>
                    <a:ext uri="{9D8B030D-6E8A-4147-A177-3AD203B41FA5}">
                      <a16:colId xmlns:a16="http://schemas.microsoft.com/office/drawing/2014/main" val="1078296064"/>
                    </a:ext>
                  </a:extLst>
                </a:gridCol>
                <a:gridCol w="1026458">
                  <a:extLst>
                    <a:ext uri="{9D8B030D-6E8A-4147-A177-3AD203B41FA5}">
                      <a16:colId xmlns:a16="http://schemas.microsoft.com/office/drawing/2014/main" val="2636081371"/>
                    </a:ext>
                  </a:extLst>
                </a:gridCol>
              </a:tblGrid>
              <a:tr h="349409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Kod odpadu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Nazwa odpadów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Żółty worek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Zmieszane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Szkło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Papier</a:t>
                      </a:r>
                    </a:p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i karton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BIO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25147"/>
                  </a:ext>
                </a:extLst>
              </a:tr>
              <a:tr h="22040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% udział w próbce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176156"/>
                  </a:ext>
                </a:extLst>
              </a:tr>
              <a:tr h="267769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15 01 04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Opakowanie z metali (metale żelazne, puszki)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7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8645769"/>
                  </a:ext>
                </a:extLst>
              </a:tr>
              <a:tr h="21716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Opakowanie z metali (Alu)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5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5424541"/>
                  </a:ext>
                </a:extLst>
              </a:tr>
              <a:tr h="21716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b="1" u="none" strike="noStrike">
                          <a:solidFill>
                            <a:srgbClr val="014067"/>
                          </a:solidFill>
                          <a:effectLst/>
                        </a:rPr>
                        <a:t>15 01 07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Opakowania ze szkła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4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7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94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85712507"/>
                  </a:ext>
                </a:extLst>
              </a:tr>
              <a:tr h="31583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20 01 35/20 01 36 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Zużyte urządzenia elektryczne i elektroniczne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3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2618479"/>
                  </a:ext>
                </a:extLst>
              </a:tr>
              <a:tr h="316249"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15 01 02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Opakowania z tworzyw sztucznych (PET Biały)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7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2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0547354"/>
                  </a:ext>
                </a:extLst>
              </a:tr>
              <a:tr h="36752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Opakowania z tworzyw sztucznych (PET Niebieski)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4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4842325"/>
                  </a:ext>
                </a:extLst>
              </a:tr>
              <a:tr h="31502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Opakowania z tworzyw sztucznych (PET Zielony)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2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4097583"/>
                  </a:ext>
                </a:extLst>
              </a:tr>
              <a:tr h="33602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Opakowania z tworzyw sztucznych (PET mix)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6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6310473"/>
                  </a:ext>
                </a:extLst>
              </a:tr>
              <a:tr h="45858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Opakowania z tworzyw sztucznych (chemia </a:t>
                      </a:r>
                      <a:r>
                        <a:rPr lang="pl-PL" sz="1350" u="none" strike="noStrike" dirty="0" err="1">
                          <a:solidFill>
                            <a:srgbClr val="014067"/>
                          </a:solidFill>
                          <a:effectLst/>
                        </a:rPr>
                        <a:t>gospod</a:t>
                      </a: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. PP-HDPE miękka)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3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3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9115185"/>
                  </a:ext>
                </a:extLst>
              </a:tr>
              <a:tr h="36103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Opakowania z tworzyw sztucznych (chemia gospodarcza twarda PP)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2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7430954"/>
                  </a:ext>
                </a:extLst>
              </a:tr>
              <a:tr h="24151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15 01 05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Opakowania wielomateriałowe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3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3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842062"/>
                  </a:ext>
                </a:extLst>
              </a:tr>
              <a:tr h="362277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15 01 01 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Opakowanie z papieru i tektury (karton)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3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2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63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3837535"/>
                  </a:ext>
                </a:extLst>
              </a:tr>
              <a:tr h="27577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Opakowanie z papieru i tektury (makulatura mix)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2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9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20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4957588"/>
                  </a:ext>
                </a:extLst>
              </a:tr>
              <a:tr h="21716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15 01 02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Folia mix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10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5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4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5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3082909"/>
                  </a:ext>
                </a:extLst>
              </a:tr>
              <a:tr h="21716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ex 19 12 12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 err="1">
                          <a:solidFill>
                            <a:srgbClr val="014067"/>
                          </a:solidFill>
                          <a:effectLst/>
                        </a:rPr>
                        <a:t>pre</a:t>
                      </a: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 RDF w tym tekstylia 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34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32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12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7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1147569"/>
                  </a:ext>
                </a:extLst>
              </a:tr>
              <a:tr h="21716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b="1" u="none" strike="noStrike" dirty="0">
                          <a:solidFill>
                            <a:srgbClr val="014067"/>
                          </a:solidFill>
                          <a:effectLst/>
                        </a:rPr>
                        <a:t> 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organika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5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31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>
                          <a:solidFill>
                            <a:srgbClr val="014067"/>
                          </a:solidFill>
                          <a:effectLst/>
                        </a:rPr>
                        <a:t>0</a:t>
                      </a:r>
                      <a:endParaRPr lang="pl-PL" sz="1350" b="1" i="0" u="none" strike="noStrike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350" u="none" strike="noStrike" dirty="0">
                          <a:solidFill>
                            <a:srgbClr val="014067"/>
                          </a:solidFill>
                          <a:effectLst/>
                        </a:rPr>
                        <a:t>88</a:t>
                      </a:r>
                      <a:endParaRPr lang="pl-PL" sz="1350" b="1" i="0" u="none" strike="noStrike" dirty="0">
                        <a:solidFill>
                          <a:srgbClr val="01406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2395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2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umer slajdu — symbol zastępczy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pl-PL" smtClean="0"/>
              <a:pPr rtl="0"/>
              <a:t>17</a:t>
            </a:fld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10981267" y="228600"/>
            <a:ext cx="956733" cy="592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opka — symbol zastępczy 10">
            <a:extLst>
              <a:ext uri="{FF2B5EF4-FFF2-40B4-BE49-F238E27FC236}">
                <a16:creationId xmlns:a16="http://schemas.microsoft.com/office/drawing/2014/main" id="{47F4D2C2-B71A-4089-A3FE-603C32706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rtlCol="0">
            <a:normAutofit/>
          </a:bodyPr>
          <a:lstStyle/>
          <a:p>
            <a:r>
              <a:rPr lang="pl-PL" sz="1200" b="0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pic>
        <p:nvPicPr>
          <p:cNvPr id="15" name="Picture 2" descr="K:\Prezentacja\Logo png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10900836" y="143932"/>
            <a:ext cx="1117594" cy="4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173D3B0-B7AE-5AD6-C42A-85CD7D28B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317326" y="236549"/>
            <a:ext cx="505538" cy="54845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909C70F-50E1-F140-BF79-0CC22A7EC7D8}"/>
              </a:ext>
            </a:extLst>
          </p:cNvPr>
          <p:cNvSpPr txBox="1"/>
          <p:nvPr/>
        </p:nvSpPr>
        <p:spPr>
          <a:xfrm>
            <a:off x="254000" y="821267"/>
            <a:ext cx="3986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Analiza surowców kaucyjnych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CEC361A-CE5C-BE2C-CA94-4530D14AFFFD}"/>
              </a:ext>
            </a:extLst>
          </p:cNvPr>
          <p:cNvSpPr/>
          <p:nvPr/>
        </p:nvSpPr>
        <p:spPr>
          <a:xfrm>
            <a:off x="997545" y="374040"/>
            <a:ext cx="32428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14067"/>
                </a:solidFill>
              </a:rPr>
              <a:t>I-XII 2024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50ACF3BB-2790-A0AC-F07C-489B4B060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448467"/>
              </p:ext>
            </p:extLst>
          </p:nvPr>
        </p:nvGraphicFramePr>
        <p:xfrm>
          <a:off x="177282" y="1330049"/>
          <a:ext cx="11841150" cy="53840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5565">
                  <a:extLst>
                    <a:ext uri="{9D8B030D-6E8A-4147-A177-3AD203B41FA5}">
                      <a16:colId xmlns:a16="http://schemas.microsoft.com/office/drawing/2014/main" val="30500833"/>
                    </a:ext>
                  </a:extLst>
                </a:gridCol>
                <a:gridCol w="1648304">
                  <a:extLst>
                    <a:ext uri="{9D8B030D-6E8A-4147-A177-3AD203B41FA5}">
                      <a16:colId xmlns:a16="http://schemas.microsoft.com/office/drawing/2014/main" val="251579701"/>
                    </a:ext>
                  </a:extLst>
                </a:gridCol>
                <a:gridCol w="970384">
                  <a:extLst>
                    <a:ext uri="{9D8B030D-6E8A-4147-A177-3AD203B41FA5}">
                      <a16:colId xmlns:a16="http://schemas.microsoft.com/office/drawing/2014/main" val="3219838995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881199274"/>
                    </a:ext>
                  </a:extLst>
                </a:gridCol>
                <a:gridCol w="1026367">
                  <a:extLst>
                    <a:ext uri="{9D8B030D-6E8A-4147-A177-3AD203B41FA5}">
                      <a16:colId xmlns:a16="http://schemas.microsoft.com/office/drawing/2014/main" val="1376204464"/>
                    </a:ext>
                  </a:extLst>
                </a:gridCol>
                <a:gridCol w="895739">
                  <a:extLst>
                    <a:ext uri="{9D8B030D-6E8A-4147-A177-3AD203B41FA5}">
                      <a16:colId xmlns:a16="http://schemas.microsoft.com/office/drawing/2014/main" val="400735423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3110415349"/>
                    </a:ext>
                  </a:extLst>
                </a:gridCol>
                <a:gridCol w="1101012">
                  <a:extLst>
                    <a:ext uri="{9D8B030D-6E8A-4147-A177-3AD203B41FA5}">
                      <a16:colId xmlns:a16="http://schemas.microsoft.com/office/drawing/2014/main" val="494150006"/>
                    </a:ext>
                  </a:extLst>
                </a:gridCol>
                <a:gridCol w="1390261">
                  <a:extLst>
                    <a:ext uri="{9D8B030D-6E8A-4147-A177-3AD203B41FA5}">
                      <a16:colId xmlns:a16="http://schemas.microsoft.com/office/drawing/2014/main" val="3738124237"/>
                    </a:ext>
                  </a:extLst>
                </a:gridCol>
                <a:gridCol w="1502832">
                  <a:extLst>
                    <a:ext uri="{9D8B030D-6E8A-4147-A177-3AD203B41FA5}">
                      <a16:colId xmlns:a16="http://schemas.microsoft.com/office/drawing/2014/main" val="745294683"/>
                    </a:ext>
                  </a:extLst>
                </a:gridCol>
              </a:tblGrid>
              <a:tr h="12776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Kod odpadu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Nazwa odpadu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Sprzedane razem</a:t>
                      </a:r>
                    </a:p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(I-XII 2024)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(%) zawartość opakowań kaucyjnych</a:t>
                      </a:r>
                    </a:p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w surowcach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Surowce kaucyjne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Średnia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cena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Roczny dochód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Średnia cena pozyskiwana</a:t>
                      </a:r>
                    </a:p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od organizacji odzysku za (Mg)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Dopłata</a:t>
                      </a:r>
                    </a:p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od organizacji odzysku za (Mg)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Strata razem</a:t>
                      </a:r>
                      <a:endParaRPr lang="pl-PL" sz="18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359393"/>
                  </a:ext>
                </a:extLst>
              </a:tr>
              <a:tr h="772505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15 01 02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Opakowania z tworzyw sztucznych (PET biały)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384,50 Mg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pl-PL" sz="1400" b="0" i="0" u="none" strike="noStrike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384,5 Mg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2 800,00 zł 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1 076 600,00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830,00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319 135,00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6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3 116 050,11 zł</a:t>
                      </a:r>
                      <a:endParaRPr lang="pl-PL" sz="16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454021"/>
                  </a:ext>
                </a:extLst>
              </a:tr>
              <a:tr h="66676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Opakowania z tworzyw sztucznych (PET niebieski)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221,38 Mg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pl-PL" sz="1400" b="0" i="0" u="none" strike="noStrike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221,38 Mg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  1 350,00 zł 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298 863,00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183 745,40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025200"/>
                  </a:ext>
                </a:extLst>
              </a:tr>
              <a:tr h="66676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Opakowania z tworzyw sztucznych (PET zielony)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62,24 Mg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62,24 Mg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  1 130,00 zł 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70 331,20 zł 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51 659,20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667217"/>
                  </a:ext>
                </a:extLst>
              </a:tr>
              <a:tr h="75606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15 01 04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Opakowania z metali (puszka żelazna)</a:t>
                      </a:r>
                      <a:endParaRPr lang="pl-PL" sz="1400" b="0" i="0" u="none" strike="noStrike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798,58 Mg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159,72 Mg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650,00 zł 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103 815,40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310,00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49 511,96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365874"/>
                  </a:ext>
                </a:extLst>
              </a:tr>
              <a:tr h="6965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15 01 04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Opakowania z metali (aluminium)</a:t>
                      </a:r>
                      <a:endParaRPr lang="pl-PL" sz="1400" b="0" i="0" u="none" strike="noStrike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107,325 Mg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pl-PL" sz="1400" b="0" i="0" u="none" strike="noStrike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85,86 Mg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  5 710,00 zł 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490 260,60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310,00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26 616,60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504522"/>
                  </a:ext>
                </a:extLst>
              </a:tr>
              <a:tr h="54771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15 01 07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Opakowania ze szkła</a:t>
                      </a:r>
                      <a:endParaRPr lang="pl-PL" sz="1400" b="0" i="0" u="none" strike="noStrike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2271,86 Mg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pl-PL" sz="1400" b="0" i="0" u="none" strike="noStrike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1204,086 Mg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90,00 zł 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108 367,72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280,00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337 144,02 zł</a:t>
                      </a:r>
                      <a:endParaRPr lang="pl-PL" sz="1400" b="0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553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6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842" y="2447925"/>
            <a:ext cx="4911633" cy="1141942"/>
          </a:xfrm>
        </p:spPr>
        <p:txBody>
          <a:bodyPr rtlCol="0">
            <a:normAutofit/>
          </a:bodyPr>
          <a:lstStyle/>
          <a:p>
            <a:r>
              <a:rPr lang="pl-PL" sz="4400" dirty="0">
                <a:latin typeface="+mn-lt"/>
              </a:rPr>
              <a:t>Szanse</a:t>
            </a:r>
          </a:p>
        </p:txBody>
      </p:sp>
      <p:sp>
        <p:nvSpPr>
          <p:cNvPr id="2" name="Symbol zastępczy obrazu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Symbol zastępczy obrazu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25" r="21225"/>
          <a:stretch>
            <a:fillRect/>
          </a:stretch>
        </p:blipFill>
        <p:spPr>
          <a:xfrm>
            <a:off x="1683398" y="860944"/>
            <a:ext cx="4428523" cy="513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ześciokąt 11" descr="Sześciokąt o ciemnych kolorach w środku obrazu z akcentem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pic>
        <p:nvPicPr>
          <p:cNvPr id="13" name="Picture 2" descr="K:\Prezentacja\Logo png.pn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3019691" y="3099075"/>
            <a:ext cx="1733020" cy="7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ównoległobok 18">
            <a:extLst>
              <a:ext uri="{FF2B5EF4-FFF2-40B4-BE49-F238E27FC236}">
                <a16:creationId xmlns:a16="http://schemas.microsoft.com/office/drawing/2014/main" id="{8ADC8153-1F7D-47D6-B96D-45A86AC07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3867148" y="-5"/>
            <a:ext cx="4582585" cy="1718733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8" name="Równoległobok 17">
            <a:extLst>
              <a:ext uri="{FF2B5EF4-FFF2-40B4-BE49-F238E27FC236}">
                <a16:creationId xmlns:a16="http://schemas.microsoft.com/office/drawing/2014/main" id="{8ADC8153-1F7D-47D6-B96D-45A86AC07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978149" y="-5"/>
            <a:ext cx="4074584" cy="19304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1" name="Stopka — symbol zastępczy 10">
            <a:extLst>
              <a:ext uri="{FF2B5EF4-FFF2-40B4-BE49-F238E27FC236}">
                <a16:creationId xmlns:a16="http://schemas.microsoft.com/office/drawing/2014/main" id="{47F4D2C2-B71A-4089-A3FE-603C32706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sp>
        <p:nvSpPr>
          <p:cNvPr id="12" name="Numer slajdu — symbol zastępczy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smtClean="0"/>
              <a:pPr rtl="0"/>
              <a:t>19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92B0321-572E-590B-270C-F82D0F81F487}"/>
              </a:ext>
            </a:extLst>
          </p:cNvPr>
          <p:cNvSpPr/>
          <p:nvPr/>
        </p:nvSpPr>
        <p:spPr>
          <a:xfrm>
            <a:off x="767908" y="2169588"/>
            <a:ext cx="2210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3200" b="1" dirty="0">
                <a:solidFill>
                  <a:srgbClr val="014067"/>
                </a:solidFill>
              </a:rPr>
              <a:t>„RośniEŁK”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610D06B-7B6F-F025-F4B6-CE8C80ADE5B7}"/>
              </a:ext>
            </a:extLst>
          </p:cNvPr>
          <p:cNvSpPr txBox="1"/>
          <p:nvPr/>
        </p:nvSpPr>
        <p:spPr>
          <a:xfrm>
            <a:off x="1033752" y="3026509"/>
            <a:ext cx="49207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800" dirty="0">
                <a:solidFill>
                  <a:srgbClr val="014067"/>
                </a:solidFill>
              </a:rPr>
              <a:t>Decyzją Ministerstwa Rolnictwa</a:t>
            </a:r>
          </a:p>
          <a:p>
            <a:pPr lvl="0"/>
            <a:r>
              <a:rPr lang="pl-PL" sz="2800" dirty="0">
                <a:solidFill>
                  <a:srgbClr val="014067"/>
                </a:solidFill>
              </a:rPr>
              <a:t>i Rozwoju Wsi, </a:t>
            </a:r>
            <a:r>
              <a:rPr lang="pl-PL" sz="2800" b="1" dirty="0">
                <a:solidFill>
                  <a:srgbClr val="014067"/>
                </a:solidFill>
              </a:rPr>
              <a:t>21 marca 2024 r.</a:t>
            </a:r>
            <a:r>
              <a:rPr lang="pl-PL" sz="2800" dirty="0">
                <a:solidFill>
                  <a:srgbClr val="014067"/>
                </a:solidFill>
              </a:rPr>
              <a:t>,</a:t>
            </a:r>
          </a:p>
          <a:p>
            <a:pPr lvl="0"/>
            <a:r>
              <a:rPr lang="pl-PL" sz="2800" dirty="0">
                <a:solidFill>
                  <a:srgbClr val="014067"/>
                </a:solidFill>
              </a:rPr>
              <a:t>Spółka uzyskała pozwolenie</a:t>
            </a:r>
          </a:p>
          <a:p>
            <a:pPr lvl="0"/>
            <a:r>
              <a:rPr lang="pl-PL" sz="2800" dirty="0">
                <a:solidFill>
                  <a:srgbClr val="014067"/>
                </a:solidFill>
              </a:rPr>
              <a:t>na wprowadzenie do obrotu polepszacza do gleby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EC65291-2464-7873-9F15-4CCEE7CFC314}"/>
              </a:ext>
            </a:extLst>
          </p:cNvPr>
          <p:cNvSpPr/>
          <p:nvPr/>
        </p:nvSpPr>
        <p:spPr>
          <a:xfrm>
            <a:off x="960276" y="984565"/>
            <a:ext cx="1665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2024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21500B4-99F4-3255-0F11-7AC4A5E2A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220" r="8493"/>
          <a:stretch/>
        </p:blipFill>
        <p:spPr>
          <a:xfrm>
            <a:off x="6596743" y="-5"/>
            <a:ext cx="5595257" cy="684711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4F27DAE-4F87-5850-B7F1-C4EB7DCB88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375114" y="859361"/>
            <a:ext cx="505538" cy="54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5" r="21225"/>
          <a:stretch>
            <a:fillRect/>
          </a:stretch>
        </p:blipFill>
        <p:spPr>
          <a:xfrm>
            <a:off x="1483373" y="860944"/>
            <a:ext cx="4428523" cy="513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817" y="2545292"/>
            <a:ext cx="4911633" cy="863600"/>
          </a:xfrm>
        </p:spPr>
        <p:txBody>
          <a:bodyPr rtlCol="0">
            <a:normAutofit/>
          </a:bodyPr>
          <a:lstStyle/>
          <a:p>
            <a:r>
              <a:rPr lang="pl-PL" sz="4400" dirty="0">
                <a:latin typeface="+mn-lt"/>
              </a:rPr>
              <a:t>Inwestycje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F063A021-7C19-4C85-B48B-EFEA732C1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4134" y="3433878"/>
            <a:ext cx="2130726" cy="517760"/>
          </a:xfrm>
        </p:spPr>
        <p:txBody>
          <a:bodyPr rtlCol="0">
            <a:normAutofit/>
          </a:bodyPr>
          <a:lstStyle/>
          <a:p>
            <a:r>
              <a:rPr lang="pl-PL" sz="2800" b="1" dirty="0">
                <a:latin typeface="+mj-lt"/>
              </a:rPr>
              <a:t>2017-2024</a:t>
            </a:r>
          </a:p>
        </p:txBody>
      </p:sp>
      <p:sp>
        <p:nvSpPr>
          <p:cNvPr id="12" name="Sześciokąt 11" descr="Sześciokąt o ciemnych kolorach w środku obrazu z akcentem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 rot="16200000">
            <a:off x="2489202" y="2388914"/>
            <a:ext cx="2412998" cy="208017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pic>
        <p:nvPicPr>
          <p:cNvPr id="13" name="Picture 2" descr="K:\Prezentacja\Logo png.pn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2829191" y="3099075"/>
            <a:ext cx="1733020" cy="7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6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7">
            <a:extLst>
              <a:ext uri="{FF2B5EF4-FFF2-40B4-BE49-F238E27FC236}">
                <a16:creationId xmlns:a16="http://schemas.microsoft.com/office/drawing/2014/main" id="{84DD90FE-37B0-32FE-B132-CA084FA3C5AD}"/>
              </a:ext>
            </a:extLst>
          </p:cNvPr>
          <p:cNvSpPr txBox="1">
            <a:spLocks/>
          </p:cNvSpPr>
          <p:nvPr/>
        </p:nvSpPr>
        <p:spPr>
          <a:xfrm>
            <a:off x="6419263" y="2990946"/>
            <a:ext cx="4853573" cy="557840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Dziękuję</a:t>
            </a:r>
          </a:p>
        </p:txBody>
      </p:sp>
      <p:sp>
        <p:nvSpPr>
          <p:cNvPr id="8" name="Tekst — symbol zastępczy 13">
            <a:extLst>
              <a:ext uri="{FF2B5EF4-FFF2-40B4-BE49-F238E27FC236}">
                <a16:creationId xmlns:a16="http://schemas.microsoft.com/office/drawing/2014/main" id="{D0A45CA0-1EC3-E532-EA08-55B5DEB49EEB}"/>
              </a:ext>
            </a:extLst>
          </p:cNvPr>
          <p:cNvSpPr txBox="1">
            <a:spLocks/>
          </p:cNvSpPr>
          <p:nvPr/>
        </p:nvSpPr>
        <p:spPr>
          <a:xfrm>
            <a:off x="6631843" y="3986475"/>
            <a:ext cx="3445782" cy="288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  <p:sp>
        <p:nvSpPr>
          <p:cNvPr id="9" name="Tekst — symbol zastępczy 22">
            <a:extLst>
              <a:ext uri="{FF2B5EF4-FFF2-40B4-BE49-F238E27FC236}">
                <a16:creationId xmlns:a16="http://schemas.microsoft.com/office/drawing/2014/main" id="{883C407D-B1E3-A0CA-B52B-474E6EBC4F3E}"/>
              </a:ext>
            </a:extLst>
          </p:cNvPr>
          <p:cNvSpPr txBox="1">
            <a:spLocks/>
          </p:cNvSpPr>
          <p:nvPr/>
        </p:nvSpPr>
        <p:spPr>
          <a:xfrm>
            <a:off x="6457363" y="4242585"/>
            <a:ext cx="4313158" cy="2880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solidFill>
                  <a:srgbClr val="014067"/>
                </a:solidFill>
              </a:rPr>
              <a:t>bartosz.detkiewicz@eko-mazury.elk.pl</a:t>
            </a:r>
          </a:p>
        </p:txBody>
      </p:sp>
      <p:sp>
        <p:nvSpPr>
          <p:cNvPr id="10" name="Stopka — symbol zastępczy 10">
            <a:extLst>
              <a:ext uri="{FF2B5EF4-FFF2-40B4-BE49-F238E27FC236}">
                <a16:creationId xmlns:a16="http://schemas.microsoft.com/office/drawing/2014/main" id="{763A47EB-1607-20F3-A211-8891DA2A46B6}"/>
              </a:ext>
            </a:extLst>
          </p:cNvPr>
          <p:cNvSpPr txBox="1">
            <a:spLocks/>
          </p:cNvSpPr>
          <p:nvPr/>
        </p:nvSpPr>
        <p:spPr>
          <a:xfrm>
            <a:off x="6479135" y="4644794"/>
            <a:ext cx="4114800" cy="365125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defPPr rtl="0"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014067"/>
                </a:solidFill>
              </a:rPr>
              <a:t>www.eko-mazury.elk.pl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8EB7AE9-DFA9-AC34-840E-482F56A1B893}"/>
              </a:ext>
            </a:extLst>
          </p:cNvPr>
          <p:cNvSpPr txBox="1"/>
          <p:nvPr/>
        </p:nvSpPr>
        <p:spPr>
          <a:xfrm>
            <a:off x="6457363" y="3812720"/>
            <a:ext cx="28330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14067"/>
                </a:solidFill>
              </a:rPr>
              <a:t>Bartosz Detkiewicz</a:t>
            </a:r>
          </a:p>
        </p:txBody>
      </p:sp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id="{BBD28AE9-2DDA-0C37-C8E4-D69AF90878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25" r="21225"/>
          <a:stretch>
            <a:fillRect/>
          </a:stretch>
        </p:blipFill>
        <p:spPr/>
      </p:pic>
      <p:sp>
        <p:nvSpPr>
          <p:cNvPr id="18" name="Sześciokąt 17" descr="Sześciokąt o ciemnych kolorach w środku obrazu z akcentem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pic>
        <p:nvPicPr>
          <p:cNvPr id="1026" name="Picture 2" descr="K:\Prezentacja\Logo pn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3019691" y="3099075"/>
            <a:ext cx="1733020" cy="7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1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ównoległobok 18">
            <a:extLst>
              <a:ext uri="{FF2B5EF4-FFF2-40B4-BE49-F238E27FC236}">
                <a16:creationId xmlns:a16="http://schemas.microsoft.com/office/drawing/2014/main" id="{8ADC8153-1F7D-47D6-B96D-45A86AC07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3867148" y="-5"/>
            <a:ext cx="4582585" cy="1718733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8" name="Równoległobok 17">
            <a:extLst>
              <a:ext uri="{FF2B5EF4-FFF2-40B4-BE49-F238E27FC236}">
                <a16:creationId xmlns:a16="http://schemas.microsoft.com/office/drawing/2014/main" id="{8ADC8153-1F7D-47D6-B96D-45A86AC07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978149" y="-5"/>
            <a:ext cx="4074584" cy="19304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1" name="Stopka — symbol zastępczy 10">
            <a:extLst>
              <a:ext uri="{FF2B5EF4-FFF2-40B4-BE49-F238E27FC236}">
                <a16:creationId xmlns:a16="http://schemas.microsoft.com/office/drawing/2014/main" id="{47F4D2C2-B71A-4089-A3FE-603C32706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sp>
        <p:nvSpPr>
          <p:cNvPr id="12" name="Numer slajdu — symbol zastępczy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pl-PL" smtClean="0"/>
              <a:pPr rtl="0"/>
              <a:t>3</a:t>
            </a:fld>
            <a:endParaRPr lang="pl-PL"/>
          </a:p>
        </p:txBody>
      </p:sp>
      <p:pic>
        <p:nvPicPr>
          <p:cNvPr id="51" name="Obraz 50">
            <a:extLst>
              <a:ext uri="{FF2B5EF4-FFF2-40B4-BE49-F238E27FC236}">
                <a16:creationId xmlns:a16="http://schemas.microsoft.com/office/drawing/2014/main" id="{E604BAFF-A603-2C23-E106-DDEC32C58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9609" r="14453"/>
          <a:stretch/>
        </p:blipFill>
        <p:spPr>
          <a:xfrm>
            <a:off x="6591300" y="0"/>
            <a:ext cx="5600700" cy="6858000"/>
          </a:xfrm>
          <a:prstGeom prst="rect">
            <a:avLst/>
          </a:prstGeom>
        </p:spPr>
      </p:pic>
      <p:sp>
        <p:nvSpPr>
          <p:cNvPr id="52" name="Prostokąt 51">
            <a:extLst>
              <a:ext uri="{FF2B5EF4-FFF2-40B4-BE49-F238E27FC236}">
                <a16:creationId xmlns:a16="http://schemas.microsoft.com/office/drawing/2014/main" id="{AF869F4C-A106-EC1C-5D96-5792B35512E3}"/>
              </a:ext>
            </a:extLst>
          </p:cNvPr>
          <p:cNvSpPr/>
          <p:nvPr/>
        </p:nvSpPr>
        <p:spPr>
          <a:xfrm>
            <a:off x="358460" y="1930400"/>
            <a:ext cx="78291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14067"/>
                </a:solidFill>
              </a:rPr>
              <a:t>Wartość zrealizowanych inwestycji </a:t>
            </a:r>
          </a:p>
        </p:txBody>
      </p:sp>
      <p:sp>
        <p:nvSpPr>
          <p:cNvPr id="92" name="Prostokąt 91">
            <a:extLst>
              <a:ext uri="{FF2B5EF4-FFF2-40B4-BE49-F238E27FC236}">
                <a16:creationId xmlns:a16="http://schemas.microsoft.com/office/drawing/2014/main" id="{4BFED8C5-F30B-34A2-906F-5712DCF4D98B}"/>
              </a:ext>
            </a:extLst>
          </p:cNvPr>
          <p:cNvSpPr/>
          <p:nvPr/>
        </p:nvSpPr>
        <p:spPr>
          <a:xfrm>
            <a:off x="588353" y="3116838"/>
            <a:ext cx="1456928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014067"/>
                </a:solidFill>
              </a:rPr>
              <a:t>Łącznie</a:t>
            </a:r>
          </a:p>
        </p:txBody>
      </p:sp>
      <p:sp>
        <p:nvSpPr>
          <p:cNvPr id="94" name="pole tekstowe 93">
            <a:extLst>
              <a:ext uri="{FF2B5EF4-FFF2-40B4-BE49-F238E27FC236}">
                <a16:creationId xmlns:a16="http://schemas.microsoft.com/office/drawing/2014/main" id="{3E343326-912A-1F3C-1C75-D69E5D9BCFBD}"/>
              </a:ext>
            </a:extLst>
          </p:cNvPr>
          <p:cNvSpPr txBox="1"/>
          <p:nvPr/>
        </p:nvSpPr>
        <p:spPr>
          <a:xfrm>
            <a:off x="2247350" y="3004562"/>
            <a:ext cx="2768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14067"/>
                </a:solidFill>
              </a:rPr>
              <a:t>21 321 000</a:t>
            </a:r>
            <a:r>
              <a:rPr lang="pl-PL" sz="3600" b="1" dirty="0">
                <a:solidFill>
                  <a:srgbClr val="C00000"/>
                </a:solidFill>
              </a:rPr>
              <a:t> </a:t>
            </a:r>
            <a:endParaRPr lang="pl-PL" sz="3600" dirty="0"/>
          </a:p>
        </p:txBody>
      </p:sp>
      <p:pic>
        <p:nvPicPr>
          <p:cNvPr id="95" name="Obraz 94">
            <a:extLst>
              <a:ext uri="{FF2B5EF4-FFF2-40B4-BE49-F238E27FC236}">
                <a16:creationId xmlns:a16="http://schemas.microsoft.com/office/drawing/2014/main" id="{8AFA70F5-704C-1021-9277-91F3C201DD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0" t="12539" r="20727" b="18680"/>
          <a:stretch/>
        </p:blipFill>
        <p:spPr>
          <a:xfrm>
            <a:off x="4991112" y="3170296"/>
            <a:ext cx="609589" cy="41630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96" name="Prostokąt 95">
            <a:extLst>
              <a:ext uri="{FF2B5EF4-FFF2-40B4-BE49-F238E27FC236}">
                <a16:creationId xmlns:a16="http://schemas.microsoft.com/office/drawing/2014/main" id="{D555FF8F-8213-93BA-91B9-C39CD5CEDA20}"/>
              </a:ext>
            </a:extLst>
          </p:cNvPr>
          <p:cNvSpPr/>
          <p:nvPr/>
        </p:nvSpPr>
        <p:spPr>
          <a:xfrm>
            <a:off x="3033317" y="4840009"/>
            <a:ext cx="2141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14067"/>
                </a:solidFill>
              </a:rPr>
              <a:t>5 170 600 </a:t>
            </a:r>
          </a:p>
        </p:txBody>
      </p:sp>
      <p:sp>
        <p:nvSpPr>
          <p:cNvPr id="97" name="Prostokąt 96">
            <a:extLst>
              <a:ext uri="{FF2B5EF4-FFF2-40B4-BE49-F238E27FC236}">
                <a16:creationId xmlns:a16="http://schemas.microsoft.com/office/drawing/2014/main" id="{4AF4CD0E-C22B-FC22-12AB-ECB24F643CF5}"/>
              </a:ext>
            </a:extLst>
          </p:cNvPr>
          <p:cNvSpPr/>
          <p:nvPr/>
        </p:nvSpPr>
        <p:spPr>
          <a:xfrm>
            <a:off x="3127657" y="4143603"/>
            <a:ext cx="1953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14067"/>
                </a:solidFill>
              </a:rPr>
              <a:t>7 940 000</a:t>
            </a:r>
            <a:endParaRPr lang="pl-PL" sz="2400" dirty="0">
              <a:solidFill>
                <a:srgbClr val="014067"/>
              </a:solidFill>
            </a:endParaRPr>
          </a:p>
        </p:txBody>
      </p:sp>
      <p:sp>
        <p:nvSpPr>
          <p:cNvPr id="98" name="Prostokąt 97">
            <a:extLst>
              <a:ext uri="{FF2B5EF4-FFF2-40B4-BE49-F238E27FC236}">
                <a16:creationId xmlns:a16="http://schemas.microsoft.com/office/drawing/2014/main" id="{8AE3085A-F6F2-63B0-D76C-FE1C2E2DAAC4}"/>
              </a:ext>
            </a:extLst>
          </p:cNvPr>
          <p:cNvSpPr/>
          <p:nvPr/>
        </p:nvSpPr>
        <p:spPr>
          <a:xfrm>
            <a:off x="3008554" y="5558237"/>
            <a:ext cx="2141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14067"/>
                </a:solidFill>
              </a:rPr>
              <a:t>8 210 400 </a:t>
            </a:r>
          </a:p>
        </p:txBody>
      </p:sp>
      <p:sp>
        <p:nvSpPr>
          <p:cNvPr id="100" name="pole tekstowe 99">
            <a:extLst>
              <a:ext uri="{FF2B5EF4-FFF2-40B4-BE49-F238E27FC236}">
                <a16:creationId xmlns:a16="http://schemas.microsoft.com/office/drawing/2014/main" id="{975B826D-5B49-3F57-1AA3-9F639AE5A2B7}"/>
              </a:ext>
            </a:extLst>
          </p:cNvPr>
          <p:cNvSpPr txBox="1"/>
          <p:nvPr/>
        </p:nvSpPr>
        <p:spPr>
          <a:xfrm>
            <a:off x="1562100" y="4207172"/>
            <a:ext cx="1572984" cy="369332"/>
          </a:xfrm>
          <a:prstGeom prst="rect">
            <a:avLst/>
          </a:prstGeom>
          <a:solidFill>
            <a:srgbClr val="014067"/>
          </a:solidFill>
          <a:ln>
            <a:solidFill>
              <a:srgbClr val="01406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Pożyczki</a:t>
            </a:r>
          </a:p>
        </p:txBody>
      </p:sp>
      <p:pic>
        <p:nvPicPr>
          <p:cNvPr id="101" name="Obraz 100">
            <a:extLst>
              <a:ext uri="{FF2B5EF4-FFF2-40B4-BE49-F238E27FC236}">
                <a16:creationId xmlns:a16="http://schemas.microsoft.com/office/drawing/2014/main" id="{FDFDBDF2-83EE-383E-E2E7-160EA8DA5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0" t="12539" r="20727" b="18680"/>
          <a:stretch/>
        </p:blipFill>
        <p:spPr>
          <a:xfrm>
            <a:off x="4991112" y="4175530"/>
            <a:ext cx="609589" cy="41630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2" name="pole tekstowe 101">
            <a:extLst>
              <a:ext uri="{FF2B5EF4-FFF2-40B4-BE49-F238E27FC236}">
                <a16:creationId xmlns:a16="http://schemas.microsoft.com/office/drawing/2014/main" id="{8E125669-0676-71C6-887F-841D6D6A73B9}"/>
              </a:ext>
            </a:extLst>
          </p:cNvPr>
          <p:cNvSpPr txBox="1"/>
          <p:nvPr/>
        </p:nvSpPr>
        <p:spPr>
          <a:xfrm>
            <a:off x="1562100" y="4915019"/>
            <a:ext cx="1572984" cy="369332"/>
          </a:xfrm>
          <a:prstGeom prst="rect">
            <a:avLst/>
          </a:prstGeom>
          <a:solidFill>
            <a:srgbClr val="014067"/>
          </a:solidFill>
          <a:ln>
            <a:solidFill>
              <a:srgbClr val="01406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Dotacje</a:t>
            </a:r>
          </a:p>
        </p:txBody>
      </p:sp>
      <p:pic>
        <p:nvPicPr>
          <p:cNvPr id="103" name="Obraz 102">
            <a:extLst>
              <a:ext uri="{FF2B5EF4-FFF2-40B4-BE49-F238E27FC236}">
                <a16:creationId xmlns:a16="http://schemas.microsoft.com/office/drawing/2014/main" id="{C7C0901D-E305-394A-867C-6A285B756F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0" t="12539" r="20727" b="18680"/>
          <a:stretch/>
        </p:blipFill>
        <p:spPr>
          <a:xfrm>
            <a:off x="4991112" y="4851671"/>
            <a:ext cx="609589" cy="41630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4" name="pole tekstowe 103">
            <a:extLst>
              <a:ext uri="{FF2B5EF4-FFF2-40B4-BE49-F238E27FC236}">
                <a16:creationId xmlns:a16="http://schemas.microsoft.com/office/drawing/2014/main" id="{60FE542B-BDBE-2800-8A26-435690BCFA64}"/>
              </a:ext>
            </a:extLst>
          </p:cNvPr>
          <p:cNvSpPr txBox="1"/>
          <p:nvPr/>
        </p:nvSpPr>
        <p:spPr>
          <a:xfrm>
            <a:off x="1562100" y="5611207"/>
            <a:ext cx="1572984" cy="369332"/>
          </a:xfrm>
          <a:prstGeom prst="rect">
            <a:avLst/>
          </a:prstGeom>
          <a:solidFill>
            <a:srgbClr val="014067"/>
          </a:solidFill>
          <a:ln>
            <a:solidFill>
              <a:srgbClr val="01406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Własne środki</a:t>
            </a:r>
          </a:p>
        </p:txBody>
      </p:sp>
      <p:pic>
        <p:nvPicPr>
          <p:cNvPr id="105" name="Obraz 104">
            <a:extLst>
              <a:ext uri="{FF2B5EF4-FFF2-40B4-BE49-F238E27FC236}">
                <a16:creationId xmlns:a16="http://schemas.microsoft.com/office/drawing/2014/main" id="{2D8DF350-768C-FF1E-D2A5-732F05F9F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0" t="12539" r="20727" b="18680"/>
          <a:stretch/>
        </p:blipFill>
        <p:spPr>
          <a:xfrm>
            <a:off x="4991112" y="5580442"/>
            <a:ext cx="609589" cy="41630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A11FEF2-6B70-09EA-C6CE-74B4B7170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358460" y="714082"/>
            <a:ext cx="542076" cy="588098"/>
          </a:xfrm>
          <a:prstGeom prst="rect">
            <a:avLst/>
          </a:prstGeom>
        </p:spPr>
      </p:pic>
      <p:sp>
        <p:nvSpPr>
          <p:cNvPr id="22" name="Prostokąt 21"/>
          <p:cNvSpPr/>
          <p:nvPr/>
        </p:nvSpPr>
        <p:spPr>
          <a:xfrm>
            <a:off x="1085981" y="804890"/>
            <a:ext cx="2464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014067"/>
                </a:solidFill>
              </a:rPr>
              <a:t>2017-2024</a:t>
            </a:r>
            <a:endParaRPr lang="pl-PL" sz="2400" b="1" dirty="0">
              <a:solidFill>
                <a:srgbClr val="0140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17" y="2196350"/>
            <a:ext cx="5035187" cy="1141319"/>
          </a:xfrm>
        </p:spPr>
        <p:txBody>
          <a:bodyPr rtlCol="0">
            <a:noAutofit/>
          </a:bodyPr>
          <a:lstStyle/>
          <a:p>
            <a:r>
              <a:rPr lang="pl-PL" dirty="0">
                <a:latin typeface="+mn-lt"/>
              </a:rPr>
              <a:t>Statystyki,</a:t>
            </a:r>
            <a:br>
              <a:rPr lang="pl-PL" dirty="0">
                <a:latin typeface="+mn-lt"/>
              </a:rPr>
            </a:br>
            <a:r>
              <a:rPr lang="pl-PL" dirty="0">
                <a:latin typeface="+mn-lt"/>
              </a:rPr>
              <a:t>zestawienia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F063A021-7C19-4C85-B48B-EFEA732C1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159" y="3624933"/>
            <a:ext cx="3022726" cy="651231"/>
          </a:xfrm>
        </p:spPr>
        <p:txBody>
          <a:bodyPr rtlCol="0">
            <a:normAutofit fontScale="92500" lnSpcReduction="20000"/>
          </a:bodyPr>
          <a:lstStyle/>
          <a:p>
            <a:r>
              <a:rPr lang="pl-PL" sz="2800" b="1" dirty="0"/>
              <a:t>2012-2025 (I-VII)</a:t>
            </a:r>
          </a:p>
        </p:txBody>
      </p:sp>
      <p:sp>
        <p:nvSpPr>
          <p:cNvPr id="2" name="Symbol zastępczy obrazu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Symbol zastępczy obrazu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25" r="21225"/>
          <a:stretch>
            <a:fillRect/>
          </a:stretch>
        </p:blipFill>
        <p:spPr>
          <a:xfrm>
            <a:off x="1683398" y="860944"/>
            <a:ext cx="4428523" cy="513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ześciokąt 11" descr="Sześciokąt o ciemnych kolorach w środku obrazu z akcentem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pic>
        <p:nvPicPr>
          <p:cNvPr id="13" name="Picture 2" descr="K:\Prezentacja\Logo png.pn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3019691" y="3099075"/>
            <a:ext cx="1733020" cy="7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FF05F-29FC-D2F9-D812-B1108C446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umer slajdu — symbol zastępczy 5">
            <a:extLst>
              <a:ext uri="{FF2B5EF4-FFF2-40B4-BE49-F238E27FC236}">
                <a16:creationId xmlns:a16="http://schemas.microsoft.com/office/drawing/2014/main" id="{17C60474-6306-CAC1-6310-96233515A0D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pl-PL" smtClean="0"/>
              <a:pPr rtl="0"/>
              <a:t>5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E52630D-47A0-9730-47AE-27DFCAA0F6E3}"/>
              </a:ext>
            </a:extLst>
          </p:cNvPr>
          <p:cNvSpPr/>
          <p:nvPr/>
        </p:nvSpPr>
        <p:spPr>
          <a:xfrm>
            <a:off x="10981267" y="228600"/>
            <a:ext cx="956733" cy="592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opka — symbol zastępczy 10">
            <a:extLst>
              <a:ext uri="{FF2B5EF4-FFF2-40B4-BE49-F238E27FC236}">
                <a16:creationId xmlns:a16="http://schemas.microsoft.com/office/drawing/2014/main" id="{F8591455-0DF6-4FFA-7DA1-040FFE90F7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rtlCol="0">
            <a:normAutofit/>
          </a:bodyPr>
          <a:lstStyle/>
          <a:p>
            <a:r>
              <a:rPr lang="pl-PL" sz="1200" b="0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pic>
        <p:nvPicPr>
          <p:cNvPr id="15" name="Picture 2" descr="K:\Prezentacja\Logo png.png">
            <a:extLst>
              <a:ext uri="{FF2B5EF4-FFF2-40B4-BE49-F238E27FC236}">
                <a16:creationId xmlns:a16="http://schemas.microsoft.com/office/drawing/2014/main" id="{57618F8E-5066-81E9-5EAE-20CC503EA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10900836" y="143932"/>
            <a:ext cx="1117594" cy="4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73B6ECC-D3C6-9E96-3829-F03F5D1673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380136" y="314441"/>
            <a:ext cx="542076" cy="588098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10AE3030-12AC-F921-4E59-5573562F30F8}"/>
              </a:ext>
            </a:extLst>
          </p:cNvPr>
          <p:cNvSpPr/>
          <p:nvPr/>
        </p:nvSpPr>
        <p:spPr>
          <a:xfrm>
            <a:off x="338530" y="979947"/>
            <a:ext cx="82211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>
                <a:solidFill>
                  <a:srgbClr val="1F497D"/>
                </a:solidFill>
              </a:rPr>
              <a:t>Strumień odpadów komunalnych z obszaru ZMGK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E042207-2C7E-6A46-0A67-5189F0848A23}"/>
              </a:ext>
            </a:extLst>
          </p:cNvPr>
          <p:cNvSpPr/>
          <p:nvPr/>
        </p:nvSpPr>
        <p:spPr>
          <a:xfrm>
            <a:off x="1002643" y="436968"/>
            <a:ext cx="1665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2012-2024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409EFAC6-CB7B-450A-B7D3-A2857A777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359264"/>
              </p:ext>
            </p:extLst>
          </p:nvPr>
        </p:nvGraphicFramePr>
        <p:xfrm>
          <a:off x="181168" y="1591381"/>
          <a:ext cx="11837265" cy="1377684"/>
        </p:xfrm>
        <a:graphic>
          <a:graphicData uri="http://schemas.openxmlformats.org/drawingml/2006/table">
            <a:tbl>
              <a:tblPr firstRow="1" bandRow="1"/>
              <a:tblGrid>
                <a:gridCol w="605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430">
                  <a:extLst>
                    <a:ext uri="{9D8B030D-6E8A-4147-A177-3AD203B41FA5}">
                      <a16:colId xmlns:a16="http://schemas.microsoft.com/office/drawing/2014/main" val="3313429448"/>
                    </a:ext>
                  </a:extLst>
                </a:gridCol>
                <a:gridCol w="824753">
                  <a:extLst>
                    <a:ext uri="{9D8B030D-6E8A-4147-A177-3AD203B41FA5}">
                      <a16:colId xmlns:a16="http://schemas.microsoft.com/office/drawing/2014/main" val="2909500866"/>
                    </a:ext>
                  </a:extLst>
                </a:gridCol>
                <a:gridCol w="869576">
                  <a:extLst>
                    <a:ext uri="{9D8B030D-6E8A-4147-A177-3AD203B41FA5}">
                      <a16:colId xmlns:a16="http://schemas.microsoft.com/office/drawing/2014/main" val="193269967"/>
                    </a:ext>
                  </a:extLst>
                </a:gridCol>
                <a:gridCol w="797859">
                  <a:extLst>
                    <a:ext uri="{9D8B030D-6E8A-4147-A177-3AD203B41FA5}">
                      <a16:colId xmlns:a16="http://schemas.microsoft.com/office/drawing/2014/main" val="2616305865"/>
                    </a:ext>
                  </a:extLst>
                </a:gridCol>
                <a:gridCol w="797859">
                  <a:extLst>
                    <a:ext uri="{9D8B030D-6E8A-4147-A177-3AD203B41FA5}">
                      <a16:colId xmlns:a16="http://schemas.microsoft.com/office/drawing/2014/main" val="3755543927"/>
                    </a:ext>
                  </a:extLst>
                </a:gridCol>
                <a:gridCol w="851647">
                  <a:extLst>
                    <a:ext uri="{9D8B030D-6E8A-4147-A177-3AD203B41FA5}">
                      <a16:colId xmlns:a16="http://schemas.microsoft.com/office/drawing/2014/main" val="1863129964"/>
                    </a:ext>
                  </a:extLst>
                </a:gridCol>
                <a:gridCol w="869576">
                  <a:extLst>
                    <a:ext uri="{9D8B030D-6E8A-4147-A177-3AD203B41FA5}">
                      <a16:colId xmlns:a16="http://schemas.microsoft.com/office/drawing/2014/main" val="1118774998"/>
                    </a:ext>
                  </a:extLst>
                </a:gridCol>
                <a:gridCol w="851647">
                  <a:extLst>
                    <a:ext uri="{9D8B030D-6E8A-4147-A177-3AD203B41FA5}">
                      <a16:colId xmlns:a16="http://schemas.microsoft.com/office/drawing/2014/main" val="3800127779"/>
                    </a:ext>
                  </a:extLst>
                </a:gridCol>
                <a:gridCol w="8068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88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261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7992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0821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39445">
                  <a:extLst>
                    <a:ext uri="{9D8B030D-6E8A-4147-A177-3AD203B41FA5}">
                      <a16:colId xmlns:a16="http://schemas.microsoft.com/office/drawing/2014/main" val="2103219476"/>
                    </a:ext>
                  </a:extLst>
                </a:gridCol>
              </a:tblGrid>
              <a:tr h="65690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Rok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2012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2013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2014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2015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2016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2017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2018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2019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2020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2021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2022 r.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2023 r.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2024 r.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2025 r.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(I-VII)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345723"/>
                  </a:ext>
                </a:extLst>
              </a:tr>
              <a:tr h="72077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Ilość</a:t>
                      </a:r>
                    </a:p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w (Mg)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26 227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32 707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39 897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41 734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44 457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47 372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48 885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49 348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52 010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56 086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56 601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70 317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68 786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 30 717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250544"/>
                  </a:ext>
                </a:extLst>
              </a:tr>
            </a:tbl>
          </a:graphicData>
        </a:graphic>
      </p:graphicFrame>
      <p:graphicFrame>
        <p:nvGraphicFramePr>
          <p:cNvPr id="13" name="Wykres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304895"/>
              </p:ext>
            </p:extLst>
          </p:nvPr>
        </p:nvGraphicFramePr>
        <p:xfrm>
          <a:off x="238805" y="3262387"/>
          <a:ext cx="11779625" cy="3113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85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umer slajdu — symbol zastępczy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pl-PL" smtClean="0"/>
              <a:pPr rtl="0"/>
              <a:t>6</a:t>
            </a:fld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10981267" y="228600"/>
            <a:ext cx="956733" cy="592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opka — symbol zastępczy 10">
            <a:extLst>
              <a:ext uri="{FF2B5EF4-FFF2-40B4-BE49-F238E27FC236}">
                <a16:creationId xmlns:a16="http://schemas.microsoft.com/office/drawing/2014/main" id="{47F4D2C2-B71A-4089-A3FE-603C32706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2096" y="6330782"/>
            <a:ext cx="4114800" cy="365125"/>
          </a:xfrm>
        </p:spPr>
        <p:txBody>
          <a:bodyPr rtlCol="0">
            <a:normAutofit/>
          </a:bodyPr>
          <a:lstStyle/>
          <a:p>
            <a:r>
              <a:rPr lang="pl-PL" sz="1200" b="0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pic>
        <p:nvPicPr>
          <p:cNvPr id="15" name="Picture 2" descr="K:\Prezentacja\Logo png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10900836" y="143932"/>
            <a:ext cx="1117594" cy="4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Prostokąt 41">
            <a:extLst>
              <a:ext uri="{FF2B5EF4-FFF2-40B4-BE49-F238E27FC236}">
                <a16:creationId xmlns:a16="http://schemas.microsoft.com/office/drawing/2014/main" id="{2AEF22BA-B1C6-DBD9-253F-F8F49E4B04E2}"/>
              </a:ext>
            </a:extLst>
          </p:cNvPr>
          <p:cNvSpPr/>
          <p:nvPr/>
        </p:nvSpPr>
        <p:spPr>
          <a:xfrm>
            <a:off x="388350" y="1059029"/>
            <a:ext cx="8874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Ilość odpadów komunalnych dostarczonych spoza obszaru ZMGK</a:t>
            </a:r>
          </a:p>
          <a:p>
            <a:r>
              <a:rPr lang="pl-PL" sz="2400" b="1" dirty="0">
                <a:solidFill>
                  <a:srgbClr val="C00000"/>
                </a:solidFill>
              </a:rPr>
              <a:t>„strumień zewnętrzny”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4D30D0B8-BFF0-350A-0E1E-C79E2286C97A}"/>
              </a:ext>
            </a:extLst>
          </p:cNvPr>
          <p:cNvSpPr/>
          <p:nvPr/>
        </p:nvSpPr>
        <p:spPr>
          <a:xfrm>
            <a:off x="1025875" y="463151"/>
            <a:ext cx="2747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2019-2025 (I-VII)</a:t>
            </a:r>
          </a:p>
        </p:txBody>
      </p:sp>
      <p:graphicFrame>
        <p:nvGraphicFramePr>
          <p:cNvPr id="52" name="Tabela 51">
            <a:extLst>
              <a:ext uri="{FF2B5EF4-FFF2-40B4-BE49-F238E27FC236}">
                <a16:creationId xmlns:a16="http://schemas.microsoft.com/office/drawing/2014/main" id="{D8DC93D8-A382-E01B-A686-6E6B2248B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909281"/>
              </p:ext>
            </p:extLst>
          </p:nvPr>
        </p:nvGraphicFramePr>
        <p:xfrm>
          <a:off x="224117" y="2069742"/>
          <a:ext cx="3801036" cy="4205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824">
                  <a:extLst>
                    <a:ext uri="{9D8B030D-6E8A-4147-A177-3AD203B41FA5}">
                      <a16:colId xmlns:a16="http://schemas.microsoft.com/office/drawing/2014/main" val="447736389"/>
                    </a:ext>
                  </a:extLst>
                </a:gridCol>
                <a:gridCol w="2232212">
                  <a:extLst>
                    <a:ext uri="{9D8B030D-6E8A-4147-A177-3AD203B41FA5}">
                      <a16:colId xmlns:a16="http://schemas.microsoft.com/office/drawing/2014/main" val="531344883"/>
                    </a:ext>
                  </a:extLst>
                </a:gridCol>
              </a:tblGrid>
              <a:tr h="559659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rgbClr val="014067"/>
                          </a:solidFill>
                          <a:latin typeface="+mn-lt"/>
                        </a:rPr>
                        <a:t>Rok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rgbClr val="014067"/>
                          </a:solidFill>
                          <a:latin typeface="+mn-lt"/>
                        </a:rPr>
                        <a:t>Ilość w (Mg)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121434"/>
                  </a:ext>
                </a:extLst>
              </a:tr>
              <a:tr h="552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2019 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2404,46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7534198"/>
                  </a:ext>
                </a:extLst>
              </a:tr>
              <a:tr h="5313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2020 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10 764,86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530510"/>
                  </a:ext>
                </a:extLst>
              </a:tr>
              <a:tr h="560968"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2021 r.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16 203,81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8856190"/>
                  </a:ext>
                </a:extLst>
              </a:tr>
              <a:tr h="5505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2022 r.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11 642,26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6639388"/>
                  </a:ext>
                </a:extLst>
              </a:tr>
              <a:tr h="529804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rgbClr val="014067"/>
                          </a:solidFill>
                          <a:latin typeface="+mn-lt"/>
                        </a:rPr>
                        <a:t>2023 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25 243,77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6673713"/>
                  </a:ext>
                </a:extLst>
              </a:tr>
              <a:tr h="412101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rgbClr val="014067"/>
                          </a:solidFill>
                          <a:latin typeface="+mn-lt"/>
                        </a:rPr>
                        <a:t>2024 r.</a:t>
                      </a:r>
                      <a:endParaRPr lang="pl-PL" sz="2000" b="1" baseline="0" dirty="0">
                        <a:solidFill>
                          <a:srgbClr val="014067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10 036,61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241">
                <a:tc>
                  <a:txBody>
                    <a:bodyPr/>
                    <a:lstStyle/>
                    <a:p>
                      <a:pPr algn="ctr"/>
                      <a:r>
                        <a:rPr lang="pl-PL" sz="2000" b="1" baseline="0" dirty="0">
                          <a:solidFill>
                            <a:srgbClr val="014067"/>
                          </a:solidFill>
                          <a:latin typeface="+mn-lt"/>
                        </a:rPr>
                        <a:t>2025 (I-VII)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837,86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7068430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CAFB0FE0-94A2-0039-A0EA-A1579E80AE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370080" y="336718"/>
            <a:ext cx="542076" cy="588098"/>
          </a:xfrm>
          <a:prstGeom prst="rect">
            <a:avLst/>
          </a:prstGeom>
        </p:spPr>
      </p:pic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522370"/>
              </p:ext>
            </p:extLst>
          </p:nvPr>
        </p:nvGraphicFramePr>
        <p:xfrm>
          <a:off x="4318906" y="2628900"/>
          <a:ext cx="6662361" cy="3608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775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597" y="2447925"/>
            <a:ext cx="4911633" cy="1227604"/>
          </a:xfrm>
        </p:spPr>
        <p:txBody>
          <a:bodyPr rtlCol="0">
            <a:noAutofit/>
          </a:bodyPr>
          <a:lstStyle/>
          <a:p>
            <a:r>
              <a:rPr lang="pl-PL" dirty="0">
                <a:latin typeface="+mn-lt"/>
              </a:rPr>
              <a:t>Bieżące koszty działalności</a:t>
            </a:r>
          </a:p>
        </p:txBody>
      </p:sp>
      <p:sp>
        <p:nvSpPr>
          <p:cNvPr id="2" name="Symbol zastępczy obrazu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Symbol zastępczy obrazu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25" r="21225"/>
          <a:stretch>
            <a:fillRect/>
          </a:stretch>
        </p:blipFill>
        <p:spPr>
          <a:xfrm>
            <a:off x="1683398" y="860944"/>
            <a:ext cx="4428523" cy="513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ześciokąt 11" descr="Sześciokąt o ciemnych kolorach w środku obrazu z akcentem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pic>
        <p:nvPicPr>
          <p:cNvPr id="13" name="Picture 2" descr="K:\Prezentacja\Logo png.pn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3019691" y="3099075"/>
            <a:ext cx="1733020" cy="7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57411-C533-EAE9-C6AE-7A02537B9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umer slajdu — symbol zastępczy 5">
            <a:extLst>
              <a:ext uri="{FF2B5EF4-FFF2-40B4-BE49-F238E27FC236}">
                <a16:creationId xmlns:a16="http://schemas.microsoft.com/office/drawing/2014/main" id="{D872BF6E-BACB-5B86-09D9-5474BF7F07E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pl-PL" smtClean="0"/>
              <a:pPr rtl="0"/>
              <a:t>8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BA98E04-CA63-FE18-198A-23CA3621B8AB}"/>
              </a:ext>
            </a:extLst>
          </p:cNvPr>
          <p:cNvSpPr/>
          <p:nvPr/>
        </p:nvSpPr>
        <p:spPr>
          <a:xfrm>
            <a:off x="10981267" y="228600"/>
            <a:ext cx="956733" cy="592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opka — symbol zastępczy 10">
            <a:extLst>
              <a:ext uri="{FF2B5EF4-FFF2-40B4-BE49-F238E27FC236}">
                <a16:creationId xmlns:a16="http://schemas.microsoft.com/office/drawing/2014/main" id="{FD4317CB-FE8A-8CF4-6D27-B595A6EA3D3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rtlCol="0">
            <a:normAutofit/>
          </a:bodyPr>
          <a:lstStyle/>
          <a:p>
            <a:r>
              <a:rPr lang="pl-PL" sz="1200" b="0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pic>
        <p:nvPicPr>
          <p:cNvPr id="15" name="Picture 2" descr="K:\Prezentacja\Logo png.png">
            <a:extLst>
              <a:ext uri="{FF2B5EF4-FFF2-40B4-BE49-F238E27FC236}">
                <a16:creationId xmlns:a16="http://schemas.microsoft.com/office/drawing/2014/main" id="{D6B0F964-B0ED-6CA0-A61A-270991284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10900836" y="143932"/>
            <a:ext cx="1117594" cy="4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D7C117D-9FF6-72CB-26DE-132270872D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380136" y="314441"/>
            <a:ext cx="542076" cy="588098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D1754B6-D112-EB81-FB90-6D023E70F341}"/>
              </a:ext>
            </a:extLst>
          </p:cNvPr>
          <p:cNvSpPr txBox="1"/>
          <p:nvPr/>
        </p:nvSpPr>
        <p:spPr>
          <a:xfrm>
            <a:off x="380136" y="977478"/>
            <a:ext cx="10020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Systematyczny wzrost płacy minimalnej w Polsce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FD0966A-71CB-C09B-76BC-EF01C8FADD64}"/>
              </a:ext>
            </a:extLst>
          </p:cNvPr>
          <p:cNvSpPr/>
          <p:nvPr/>
        </p:nvSpPr>
        <p:spPr>
          <a:xfrm>
            <a:off x="1025444" y="447988"/>
            <a:ext cx="1665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2019-2026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685251"/>
              </p:ext>
            </p:extLst>
          </p:nvPr>
        </p:nvGraphicFramePr>
        <p:xfrm>
          <a:off x="235212" y="1611992"/>
          <a:ext cx="11618258" cy="1632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6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57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71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40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23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0265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08846">
                  <a:extLst>
                    <a:ext uri="{9D8B030D-6E8A-4147-A177-3AD203B41FA5}">
                      <a16:colId xmlns:a16="http://schemas.microsoft.com/office/drawing/2014/main" val="3620397155"/>
                    </a:ext>
                  </a:extLst>
                </a:gridCol>
              </a:tblGrid>
              <a:tr h="80893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Rok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2018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2019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2020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2021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2022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2023 r.</a:t>
                      </a:r>
                    </a:p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(od 01.2023)</a:t>
                      </a:r>
                      <a:endParaRPr lang="pl-PL" sz="12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2023 r.</a:t>
                      </a:r>
                    </a:p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(od 07.2023)</a:t>
                      </a:r>
                      <a:endParaRPr lang="pl-PL" sz="12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2024 r.</a:t>
                      </a:r>
                    </a:p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(od 01.2024)</a:t>
                      </a:r>
                      <a:endParaRPr lang="pl-PL" sz="12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2024 r.</a:t>
                      </a:r>
                    </a:p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(od 07.2024)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2025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2026 r.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91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Najniższa krajowa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brutto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2 100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2 250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2 600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2 800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3 010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3 490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3 600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4 242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4 300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4 666 zł</a:t>
                      </a:r>
                      <a:endParaRPr lang="pl-PL" sz="18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0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4806 zł</a:t>
                      </a:r>
                    </a:p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(propozycja)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EC8CCF16-9F1A-7E94-A202-450A6DEAF5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057252"/>
              </p:ext>
            </p:extLst>
          </p:nvPr>
        </p:nvGraphicFramePr>
        <p:xfrm>
          <a:off x="235212" y="3244850"/>
          <a:ext cx="11618258" cy="3298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9830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57411-C533-EAE9-C6AE-7A02537B9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umer slajdu — symbol zastępczy 5">
            <a:extLst>
              <a:ext uri="{FF2B5EF4-FFF2-40B4-BE49-F238E27FC236}">
                <a16:creationId xmlns:a16="http://schemas.microsoft.com/office/drawing/2014/main" id="{D872BF6E-BACB-5B86-09D9-5474BF7F07E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pl-PL" smtClean="0"/>
              <a:pPr rtl="0"/>
              <a:t>9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BA98E04-CA63-FE18-198A-23CA3621B8AB}"/>
              </a:ext>
            </a:extLst>
          </p:cNvPr>
          <p:cNvSpPr/>
          <p:nvPr/>
        </p:nvSpPr>
        <p:spPr>
          <a:xfrm>
            <a:off x="10981267" y="228600"/>
            <a:ext cx="956733" cy="592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opka — symbol zastępczy 10">
            <a:extLst>
              <a:ext uri="{FF2B5EF4-FFF2-40B4-BE49-F238E27FC236}">
                <a16:creationId xmlns:a16="http://schemas.microsoft.com/office/drawing/2014/main" id="{FD4317CB-FE8A-8CF4-6D27-B595A6EA3D3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rtlCol="0">
            <a:normAutofit/>
          </a:bodyPr>
          <a:lstStyle/>
          <a:p>
            <a:r>
              <a:rPr lang="pl-PL" sz="1200" b="0" dirty="0">
                <a:solidFill>
                  <a:schemeClr val="accent3">
                    <a:lumMod val="50000"/>
                  </a:schemeClr>
                </a:solidFill>
              </a:rPr>
              <a:t>www.eko-mazury.elk.pl</a:t>
            </a:r>
          </a:p>
        </p:txBody>
      </p:sp>
      <p:pic>
        <p:nvPicPr>
          <p:cNvPr id="15" name="Picture 2" descr="K:\Prezentacja\Logo png.png">
            <a:extLst>
              <a:ext uri="{FF2B5EF4-FFF2-40B4-BE49-F238E27FC236}">
                <a16:creationId xmlns:a16="http://schemas.microsoft.com/office/drawing/2014/main" id="{D6B0F964-B0ED-6CA0-A61A-270991284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0"/>
          <a:stretch/>
        </p:blipFill>
        <p:spPr bwMode="auto">
          <a:xfrm>
            <a:off x="10900836" y="143932"/>
            <a:ext cx="1117594" cy="4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D7C117D-9FF6-72CB-26DE-132270872D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575" r="12100" b="8140"/>
          <a:stretch/>
        </p:blipFill>
        <p:spPr>
          <a:xfrm>
            <a:off x="380136" y="314441"/>
            <a:ext cx="542076" cy="588098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D1754B6-D112-EB81-FB90-6D023E70F341}"/>
              </a:ext>
            </a:extLst>
          </p:cNvPr>
          <p:cNvSpPr txBox="1"/>
          <p:nvPr/>
        </p:nvSpPr>
        <p:spPr>
          <a:xfrm>
            <a:off x="380136" y="1177176"/>
            <a:ext cx="10020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Opłata za korzystanie ze środowiska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FD0966A-71CB-C09B-76BC-EF01C8FADD64}"/>
              </a:ext>
            </a:extLst>
          </p:cNvPr>
          <p:cNvSpPr/>
          <p:nvPr/>
        </p:nvSpPr>
        <p:spPr>
          <a:xfrm>
            <a:off x="1025444" y="447988"/>
            <a:ext cx="1665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14067"/>
                </a:solidFill>
              </a:rPr>
              <a:t>2014-2025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D4A6831C-52C3-4593-8DE3-5C1F752A4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616171"/>
              </p:ext>
            </p:extLst>
          </p:nvPr>
        </p:nvGraphicFramePr>
        <p:xfrm>
          <a:off x="457200" y="1981201"/>
          <a:ext cx="11119757" cy="3774140"/>
        </p:xfrm>
        <a:graphic>
          <a:graphicData uri="http://schemas.openxmlformats.org/drawingml/2006/table">
            <a:tbl>
              <a:tblPr/>
              <a:tblGrid>
                <a:gridCol w="1056184">
                  <a:extLst>
                    <a:ext uri="{9D8B030D-6E8A-4147-A177-3AD203B41FA5}">
                      <a16:colId xmlns:a16="http://schemas.microsoft.com/office/drawing/2014/main" val="521128934"/>
                    </a:ext>
                  </a:extLst>
                </a:gridCol>
                <a:gridCol w="846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63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87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27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61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7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6138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7847">
                <a:tc gridSpan="11"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Pozostałości</a:t>
                      </a:r>
                      <a:r>
                        <a:rPr lang="pl-PL" sz="1800" b="1" i="0" u="none" strike="noStrike" baseline="0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l-PL" sz="18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po sortowaniu</a:t>
                      </a:r>
                      <a:r>
                        <a:rPr lang="pl-PL" sz="1800" b="1" i="0" u="none" strike="noStrike" baseline="0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 - kod odpadu </a:t>
                      </a:r>
                      <a:r>
                        <a:rPr lang="pl-PL" sz="18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19 12 12</a:t>
                      </a: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1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Rok</a:t>
                      </a: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2014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2015-2017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2018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2019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2020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2021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2022 r.</a:t>
                      </a: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2023 r.</a:t>
                      </a: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2024 r.</a:t>
                      </a: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2025 r.</a:t>
                      </a: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267985"/>
                  </a:ext>
                </a:extLst>
              </a:tr>
              <a:tr h="628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 Kwota</a:t>
                      </a:r>
                    </a:p>
                    <a:p>
                      <a:pPr algn="ctr" rtl="0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w zł /Mg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73,60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74,25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140,00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170,00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270,00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014067"/>
                          </a:solidFill>
                          <a:latin typeface="+mn-lt"/>
                        </a:rPr>
                        <a:t>276,21 zł</a:t>
                      </a: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285,60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300,17 zł</a:t>
                      </a: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343,39 zł</a:t>
                      </a: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382,54 zł</a:t>
                      </a: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670131"/>
                  </a:ext>
                </a:extLst>
              </a:tr>
              <a:tr h="525570">
                <a:tc gridSpan="10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838">
                <a:tc gridSpan="11">
                  <a:txBody>
                    <a:bodyPr/>
                    <a:lstStyle/>
                    <a:p>
                      <a:pPr algn="ctr" rtl="0" fontAlgn="b"/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 Odpady</a:t>
                      </a:r>
                      <a:r>
                        <a:rPr lang="pl-PL" sz="1800" b="1" u="none" strike="noStrike" baseline="0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po stabilizacji tlenowej</a:t>
                      </a:r>
                      <a:r>
                        <a:rPr lang="pl-PL" sz="1800" b="1" u="none" strike="noStrike" baseline="0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 - kod odpadu </a:t>
                      </a:r>
                      <a:r>
                        <a:rPr lang="pl-PL" sz="18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19 05 99</a:t>
                      </a:r>
                      <a:endParaRPr lang="pl-PL" sz="18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9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Rok</a:t>
                      </a: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2014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2015-2017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2018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2019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2020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2021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2022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2023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2024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2025 r.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36583"/>
                  </a:ext>
                </a:extLst>
              </a:tr>
              <a:tr h="577755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 Kwota</a:t>
                      </a:r>
                    </a:p>
                    <a:p>
                      <a:pPr algn="ctr" rtl="0" fontAlgn="b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w zł /Mg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23,93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24,15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35,00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42,50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67,50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014067"/>
                          </a:solidFill>
                          <a:latin typeface="+mn-lt"/>
                        </a:rPr>
                        <a:t>69.05 zł</a:t>
                      </a: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71,40 zł</a:t>
                      </a:r>
                      <a:endParaRPr lang="pl-PL" sz="1400" b="1" i="0" u="none" strike="noStrike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75,04 zł</a:t>
                      </a: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85,85 zł</a:t>
                      </a: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95,64</a:t>
                      </a:r>
                      <a:r>
                        <a:rPr lang="pl-PL" sz="16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zł</a:t>
                      </a:r>
                      <a:endParaRPr lang="pl-PL" sz="16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6735" marR="6735" marT="673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80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951641_Hexagon presentation light_AAS_v4" id="{358289A0-A26B-433F-AD2B-1F8832C96153}" vid="{92CDC91D-95BF-4897-87D6-494563DF797D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7f9b5e87859ce6d7eedbdc6e4e4205c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5e0075ee7624d6a846e01eb6183742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9220B3-790D-4FDF-A046-BB08A9FCEE9A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71af3243-3dd4-4a8d-8c0d-dd76da1f02a5"/>
    <ds:schemaRef ds:uri="http://schemas.openxmlformats.org/package/2006/metadata/core-properties"/>
    <ds:schemaRef ds:uri="16c05727-aa75-4e4a-9b5f-8a80a116589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B57EF8E-3088-4B8D-AE89-9AA6B62E96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C7978F-257A-4BE0-A03A-F72747BCF3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TF00951641</Template>
  <TotalTime>200</TotalTime>
  <Words>1579</Words>
  <Application>Microsoft Office PowerPoint</Application>
  <PresentationFormat>Panoramiczny</PresentationFormat>
  <Paragraphs>514</Paragraphs>
  <Slides>20</Slides>
  <Notes>20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Calibri-Bold</vt:lpstr>
      <vt:lpstr>Times New Roman</vt:lpstr>
      <vt:lpstr>Motyw pakietu Office</vt:lpstr>
      <vt:lpstr>Przedsiębiorstwo Gospodarki Odpadami „Eko-MAZURY” Sp. z o.o.</vt:lpstr>
      <vt:lpstr>Inwestycje</vt:lpstr>
      <vt:lpstr>Prezentacja programu PowerPoint</vt:lpstr>
      <vt:lpstr>Statystyki, zestawienia</vt:lpstr>
      <vt:lpstr>Prezentacja programu PowerPoint</vt:lpstr>
      <vt:lpstr>Prezentacja programu PowerPoint</vt:lpstr>
      <vt:lpstr>Bieżące koszty działalności</vt:lpstr>
      <vt:lpstr>Prezentacja programu PowerPoint</vt:lpstr>
      <vt:lpstr>Prezentacja programu PowerPoint</vt:lpstr>
      <vt:lpstr>Prezentacja programu PowerPoint</vt:lpstr>
      <vt:lpstr>Prezentacja programu PowerPoint</vt:lpstr>
      <vt:lpstr>Wyzwania, zagrożenia, regulacje prawne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Szanse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Przedsiębiorstwo Gospodarki Odpadami „Eko-MAZURY” Sp. z o.o.</dc:title>
  <dc:creator/>
  <cp:lastModifiedBy>Janusz Młodzianowski</cp:lastModifiedBy>
  <cp:revision>28</cp:revision>
  <cp:lastPrinted>2025-08-25T12:08:20Z</cp:lastPrinted>
  <dcterms:created xsi:type="dcterms:W3CDTF">2019-06-16T18:33:06Z</dcterms:created>
  <dcterms:modified xsi:type="dcterms:W3CDTF">2025-08-25T12:10:49Z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