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6" r:id="rId12"/>
    <p:sldId id="268" r:id="rId13"/>
    <p:sldId id="274" r:id="rId14"/>
    <p:sldId id="269" r:id="rId15"/>
    <p:sldId id="273" r:id="rId16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yl pośredni 2 — Ak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Styl pośredni 2 — Ak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292" autoAdjust="0"/>
  </p:normalViewPr>
  <p:slideViewPr>
    <p:cSldViewPr snapToGrid="0">
      <p:cViewPr varScale="1">
        <p:scale>
          <a:sx n="90" d="100"/>
          <a:sy n="90" d="100"/>
        </p:scale>
        <p:origin x="5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UDZIAŁ POSZCZEGÓLNYCH POZIOMÓW AWANSU ZAWODOWEGO NAUCZYCIELI OGÓŁEM:</c:v>
                </c:pt>
              </c:strCache>
            </c:strRef>
          </c:tx>
          <c:spPr>
            <a:solidFill>
              <a:schemeClr val="accent6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673D-4E77-B2EC-EF157EB1EFCF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73D-4E77-B2EC-EF157EB1EFC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Arkusz1!$A$2:$A$4</c:f>
              <c:strCache>
                <c:ptCount val="3"/>
                <c:pt idx="0">
                  <c:v>1. Dyplomowany</c:v>
                </c:pt>
                <c:pt idx="1">
                  <c:v>2. Mianowany</c:v>
                </c:pt>
                <c:pt idx="2">
                  <c:v>3. Początkujący/kontraktowy</c:v>
                </c:pt>
              </c:strCache>
            </c:strRef>
          </c:cat>
          <c:val>
            <c:numRef>
              <c:f>Arkusz1!$B$2:$B$4</c:f>
              <c:numCache>
                <c:formatCode>0.00%</c:formatCode>
                <c:ptCount val="3"/>
                <c:pt idx="0">
                  <c:v>0.62970000000000004</c:v>
                </c:pt>
                <c:pt idx="1">
                  <c:v>0.23150000000000001</c:v>
                </c:pt>
                <c:pt idx="2">
                  <c:v>0.1389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73D-4E77-B2EC-EF157EB1EF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65956656"/>
        <c:axId val="1079983232"/>
      </c:barChart>
      <c:catAx>
        <c:axId val="1065956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079983232"/>
        <c:crosses val="autoZero"/>
        <c:auto val="1"/>
        <c:lblAlgn val="ctr"/>
        <c:lblOffset val="100"/>
        <c:noMultiLvlLbl val="0"/>
      </c:catAx>
      <c:valAx>
        <c:axId val="10799832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0659566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66C9DE-4387-45A2-8227-2CC0E6C20CCD}" type="datetimeFigureOut">
              <a:rPr lang="pl-PL" smtClean="0"/>
              <a:t>21.11.2025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892202-86EA-43A7-B984-17E656B8B7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225762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892202-86EA-43A7-B984-17E656B8B745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050467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96E7467-2E8C-E676-BC06-B7E7A57AD4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F1DDD4B4-1AA0-2249-5C01-695D018644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3DBC01C2-4D87-992C-5391-B2913CAD9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46A94-394F-45AA-B246-3EF384417930}" type="datetimeFigureOut">
              <a:rPr lang="pl-PL" smtClean="0"/>
              <a:t>21.11.2025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B652301-C697-76F9-B9A2-FEF402068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2C02A90B-633B-4555-CBC6-097A7BD41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4111A-6D70-4A49-9322-CEF396B943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73010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F29F922-574A-CC37-ADF7-CF5A6AD8F0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2FDF8451-840A-B32C-ED58-6E8FF46218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C6147421-F45A-2A16-8D7B-3DE3D20DA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46A94-394F-45AA-B246-3EF384417930}" type="datetimeFigureOut">
              <a:rPr lang="pl-PL" smtClean="0"/>
              <a:t>21.11.2025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B8245441-954F-360A-C632-B540A46FB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77FF5B6C-F266-FB03-4CAA-5E3EC2DE4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4111A-6D70-4A49-9322-CEF396B943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76888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ED8DE9BA-B13E-1C2E-CF6C-043DF924FA3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4611D45B-8B3B-37E1-7F25-7A119C5FF3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F1943CA1-469A-CC5E-AA59-1A830607BF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46A94-394F-45AA-B246-3EF384417930}" type="datetimeFigureOut">
              <a:rPr lang="pl-PL" smtClean="0"/>
              <a:t>21.11.2025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2FBD5B55-A331-633C-41B0-E1AE171E4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7C3C24C-5BC8-06C9-55DD-E8CE7A8F4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4111A-6D70-4A49-9322-CEF396B943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09577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85E9521-569A-2FDE-0F0B-5EC7A8866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71CF58E-B28E-F12D-60E9-09F65778B1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CB71B08-B904-21B0-2FF0-E137CD512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46A94-394F-45AA-B246-3EF384417930}" type="datetimeFigureOut">
              <a:rPr lang="pl-PL" smtClean="0"/>
              <a:t>21.11.2025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D6E1228D-81A4-91CC-C58E-CE4E91DD59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27B3704-43D8-B5F5-2116-737D4F0B5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4111A-6D70-4A49-9322-CEF396B943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47076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F18A623-7F47-8872-C886-FE2DC6B483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B3D27315-4056-0012-C98B-D88054CFE0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C7F543AA-29BB-B992-C95E-DD46C9E17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46A94-394F-45AA-B246-3EF384417930}" type="datetimeFigureOut">
              <a:rPr lang="pl-PL" smtClean="0"/>
              <a:t>21.11.2025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43A91D21-9366-0A88-0712-83F1320E6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46A3B08A-C6F7-977D-C91B-0E4762BB9B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4111A-6D70-4A49-9322-CEF396B943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05055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A842FE1-928B-E851-B5B8-24151A1FD8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4CCD5AE-5138-1242-0B57-58BE1A6A68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A47367A3-4409-8E05-4AA1-3C9378A2D3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E48404D9-AD87-01F9-51B7-2C3288928C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46A94-394F-45AA-B246-3EF384417930}" type="datetimeFigureOut">
              <a:rPr lang="pl-PL" smtClean="0"/>
              <a:t>21.11.2025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50E57D97-9287-0F88-6296-BF43042A38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F93F9033-FAF6-27FA-8089-50C7B84CA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4111A-6D70-4A49-9322-CEF396B943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59286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4158EAE-E851-469E-7099-0E3E2B2F44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81733C7B-56DA-D699-C007-128842BCA9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877933FB-66D1-6B91-CA96-6EB687C7CE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E0D20014-1335-1128-60E7-959D59D100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87E71089-D0F0-5C48-C32E-96D81ADF26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1A5331A4-C80C-8881-A686-9AC330B167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46A94-394F-45AA-B246-3EF384417930}" type="datetimeFigureOut">
              <a:rPr lang="pl-PL" smtClean="0"/>
              <a:t>21.11.2025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401D9D87-A8D8-13F1-5816-43DED00051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C5F33B4E-3316-BA42-7940-C2A98BBA7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4111A-6D70-4A49-9322-CEF396B943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91311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C6E0D57-CC43-3C5A-83F6-EF306E9239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3A269C72-9392-7CEA-40D1-F074B0D237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46A94-394F-45AA-B246-3EF384417930}" type="datetimeFigureOut">
              <a:rPr lang="pl-PL" smtClean="0"/>
              <a:t>21.11.2025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DD1DC0DA-8A59-643B-15C0-14C489DE2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362F1C89-F15A-98E9-17CC-238972F60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4111A-6D70-4A49-9322-CEF396B943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81183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13DF4C2C-82E6-CAEC-8F80-815B86BF3A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46A94-394F-45AA-B246-3EF384417930}" type="datetimeFigureOut">
              <a:rPr lang="pl-PL" smtClean="0"/>
              <a:t>21.11.2025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17AACA0C-A6A0-0D7C-EB19-A96D25B37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A0C9F77A-3824-0A9C-FD97-FE14875D15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4111A-6D70-4A49-9322-CEF396B943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0475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732B4D1-419A-ADB6-D929-73FA231325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2EE78D2-A7A3-E897-C3B7-61DB9A3407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B78D748E-C409-8E01-FB3F-D2AED31A36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011E879F-FE32-1758-BAB7-1C82B3094E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46A94-394F-45AA-B246-3EF384417930}" type="datetimeFigureOut">
              <a:rPr lang="pl-PL" smtClean="0"/>
              <a:t>21.11.2025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E92875A1-5105-FB0A-4C24-DAAEFB62C2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7B2CDFE4-3189-53D5-8A8D-ECF5EF7721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4111A-6D70-4A49-9322-CEF396B943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86439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CDA2AC9-58F4-C80A-A9FC-45A982333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7018B787-1555-ED24-DD7B-F0AA3B7E42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77DF916E-ABD7-9DA6-7D02-F7B1E09DBB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AC5D27C0-190B-6790-D346-2EC8AFAF9D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46A94-394F-45AA-B246-3EF384417930}" type="datetimeFigureOut">
              <a:rPr lang="pl-PL" smtClean="0"/>
              <a:t>21.11.2025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D7E47416-A091-4AE0-6172-48BDA7786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4D0BF26C-CBEA-E52A-4E97-44E98C820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4111A-6D70-4A49-9322-CEF396B943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3789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4224122A-7726-D10F-DF62-4BC5D893AE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C9436DFB-FE09-0F9B-1DBA-709AE4622F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97A2895-7A51-2BF0-5994-931637F187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146A94-394F-45AA-B246-3EF384417930}" type="datetimeFigureOut">
              <a:rPr lang="pl-PL" smtClean="0"/>
              <a:t>21.11.2025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F6339C10-A73C-0B96-0A86-0E13BE9314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076922B4-B886-207C-8745-E24A35A577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F4111A-6D70-4A49-9322-CEF396B943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85636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sip.lex.pl/#/document/16796295?unitId=art(4)ust(3)pkt(2)&amp;cm=DOCUMENT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3D3438A-08A4-9E31-C1D8-5F746849C4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781043"/>
          </a:xfrm>
        </p:spPr>
        <p:txBody>
          <a:bodyPr>
            <a:normAutofit/>
          </a:bodyPr>
          <a:lstStyle/>
          <a:p>
            <a:r>
              <a:rPr lang="pl-PL" sz="4000" b="1" dirty="0">
                <a:latin typeface="+mn-lt"/>
              </a:rPr>
              <a:t>Informacja</a:t>
            </a:r>
            <a:br>
              <a:rPr lang="pl-PL" sz="4000" b="1" i="1" dirty="0">
                <a:latin typeface="Book Antiqua" panose="02040602050305030304" pitchFamily="18" charset="0"/>
              </a:rPr>
            </a:br>
            <a:r>
              <a:rPr lang="pl-PL" sz="4000" b="1" dirty="0">
                <a:latin typeface="+mn-lt"/>
              </a:rPr>
              <a:t>o stanie realizacji zadań oświatowych </a:t>
            </a:r>
            <a:br>
              <a:rPr lang="pl-PL" sz="4000" b="1" dirty="0">
                <a:latin typeface="+mn-lt"/>
              </a:rPr>
            </a:br>
            <a:r>
              <a:rPr lang="pl-PL" sz="4000" b="1" dirty="0">
                <a:latin typeface="+mn-lt"/>
              </a:rPr>
              <a:t>w Gminie Gołdap </a:t>
            </a:r>
            <a:br>
              <a:rPr lang="pl-PL" sz="4000" b="1" dirty="0">
                <a:latin typeface="+mn-lt"/>
              </a:rPr>
            </a:br>
            <a:r>
              <a:rPr lang="pl-PL" sz="4000" b="1" dirty="0">
                <a:latin typeface="+mn-lt"/>
              </a:rPr>
              <a:t>za rok szkolny 2024/2025</a:t>
            </a:r>
            <a:endParaRPr lang="pl-PL" sz="4000" dirty="0">
              <a:latin typeface="+mn-lt"/>
            </a:endParaRP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8E3A0093-088B-A023-7DE6-0AAB052471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-13263"/>
            <a:ext cx="12192000" cy="2271252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9A086A57-500C-585B-9BFE-C81051D6FB1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1556" y="3393615"/>
            <a:ext cx="10130443" cy="346438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845929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AF080F5-8AAA-DC1E-9FFC-926E935A3C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38183" y="599766"/>
            <a:ext cx="8246592" cy="918316"/>
          </a:xfrm>
        </p:spPr>
        <p:txBody>
          <a:bodyPr>
            <a:normAutofit/>
          </a:bodyPr>
          <a:lstStyle/>
          <a:p>
            <a:r>
              <a:rPr lang="pl-PL" sz="2800" b="1" dirty="0">
                <a:latin typeface="+mn-lt"/>
              </a:rPr>
              <a:t>Procedura awansu zawodowego nauczycieli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F9A6F676-BD6C-0171-AC86-405A190D7B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2900" y="2005509"/>
            <a:ext cx="11750777" cy="1859909"/>
          </a:xfrm>
        </p:spPr>
        <p:txBody>
          <a:bodyPr>
            <a:normAutofit/>
          </a:bodyPr>
          <a:lstStyle/>
          <a:p>
            <a:pPr algn="l"/>
            <a:r>
              <a:rPr lang="pl-PL" sz="1600" dirty="0"/>
              <a:t>	W roku szkolnym 2024/2025 przeprowadzono 9 postępowań w procedurze awansu zawodowego, w tym:</a:t>
            </a:r>
          </a:p>
          <a:p>
            <a:pPr algn="just"/>
            <a:r>
              <a:rPr lang="pl-PL" sz="1600" dirty="0"/>
              <a:t> - 7 postępowań egzaminacyjnych na stopień nauczyciela mianowanego, przeprowadzonych przez Urząd Miejski w Gołdapi,        </a:t>
            </a:r>
          </a:p>
          <a:p>
            <a:pPr algn="just"/>
            <a:r>
              <a:rPr lang="pl-PL" sz="1600" dirty="0"/>
              <a:t> - 2 postępowania kwalifikacyjne na stopień nauczyciela dyplomowanego przeprowadzone przez Kuratorium Oświaty w Olsztynie, Delegatura</a:t>
            </a:r>
            <a:br>
              <a:rPr lang="pl-PL" sz="1600" dirty="0"/>
            </a:br>
            <a:r>
              <a:rPr lang="pl-PL" sz="1600" dirty="0"/>
              <a:t>w Ełku.</a:t>
            </a:r>
          </a:p>
          <a:p>
            <a:pPr algn="just"/>
            <a:r>
              <a:rPr lang="pl-PL" sz="1600" dirty="0"/>
              <a:t>Szczegółową analizę uzyskania poszczególnych stopni awansu zawodowego przez nauczycieli w gminnych placówkach przedstawia poniższa tabela.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514CB5CA-C1B8-42BE-2820-C9BFC11FB1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12192006" cy="2074607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C3A324FA-CB5B-EE51-4B57-0F88B4B516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0688368"/>
              </p:ext>
            </p:extLst>
          </p:nvPr>
        </p:nvGraphicFramePr>
        <p:xfrm>
          <a:off x="1330037" y="3658039"/>
          <a:ext cx="9081660" cy="274986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849582">
                  <a:extLst>
                    <a:ext uri="{9D8B030D-6E8A-4147-A177-3AD203B41FA5}">
                      <a16:colId xmlns:a16="http://schemas.microsoft.com/office/drawing/2014/main" val="3800088843"/>
                    </a:ext>
                  </a:extLst>
                </a:gridCol>
                <a:gridCol w="1361209">
                  <a:extLst>
                    <a:ext uri="{9D8B030D-6E8A-4147-A177-3AD203B41FA5}">
                      <a16:colId xmlns:a16="http://schemas.microsoft.com/office/drawing/2014/main" val="2061572026"/>
                    </a:ext>
                  </a:extLst>
                </a:gridCol>
                <a:gridCol w="1579418">
                  <a:extLst>
                    <a:ext uri="{9D8B030D-6E8A-4147-A177-3AD203B41FA5}">
                      <a16:colId xmlns:a16="http://schemas.microsoft.com/office/drawing/2014/main" val="1448069073"/>
                    </a:ext>
                  </a:extLst>
                </a:gridCol>
                <a:gridCol w="1264231">
                  <a:extLst>
                    <a:ext uri="{9D8B030D-6E8A-4147-A177-3AD203B41FA5}">
                      <a16:colId xmlns:a16="http://schemas.microsoft.com/office/drawing/2014/main" val="2626050904"/>
                    </a:ext>
                  </a:extLst>
                </a:gridCol>
                <a:gridCol w="1513610">
                  <a:extLst>
                    <a:ext uri="{9D8B030D-6E8A-4147-A177-3AD203B41FA5}">
                      <a16:colId xmlns:a16="http://schemas.microsoft.com/office/drawing/2014/main" val="3525754"/>
                    </a:ext>
                  </a:extLst>
                </a:gridCol>
                <a:gridCol w="1513610">
                  <a:extLst>
                    <a:ext uri="{9D8B030D-6E8A-4147-A177-3AD203B41FA5}">
                      <a16:colId xmlns:a16="http://schemas.microsoft.com/office/drawing/2014/main" val="2605767730"/>
                    </a:ext>
                  </a:extLst>
                </a:gridCol>
              </a:tblGrid>
              <a:tr h="350721">
                <a:tc rowSpan="3">
                  <a:txBody>
                    <a:bodyPr/>
                    <a:lstStyle/>
                    <a:p>
                      <a:pPr algn="ct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Typ</a:t>
                      </a:r>
                    </a:p>
                    <a:p>
                      <a:pPr algn="ct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 szkoły/</a:t>
                      </a:r>
                    </a:p>
                    <a:p>
                      <a:pPr algn="ct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placówki</a:t>
                      </a: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Liczba postępowań na stopień awansu zawodowego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endParaRPr lang="pl-PL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RAZEM: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9772855"/>
                  </a:ext>
                </a:extLst>
              </a:tr>
              <a:tr h="350721">
                <a:tc v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solidFill>
                            <a:schemeClr val="tx1"/>
                          </a:solidFill>
                        </a:rPr>
                        <a:t>Nauczyciel mianowany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solidFill>
                            <a:schemeClr val="tx1"/>
                          </a:solidFill>
                        </a:rPr>
                        <a:t>Nauczyciel dyplomowany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5355674"/>
                  </a:ext>
                </a:extLst>
              </a:tr>
              <a:tr h="701442">
                <a:tc v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/>
                        <a:t>Od 1.09.2024</a:t>
                      </a:r>
                    </a:p>
                    <a:p>
                      <a:pPr algn="ctr"/>
                      <a:r>
                        <a:rPr lang="pl-PL" sz="1400" b="1" dirty="0"/>
                        <a:t>Do 31.12.2024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/>
                        <a:t>od 1.01.2025 do 31.08.2025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/>
                        <a:t>Od 1.09.2024</a:t>
                      </a:r>
                    </a:p>
                    <a:p>
                      <a:pPr algn="ctr"/>
                      <a:r>
                        <a:rPr lang="pl-PL" sz="1400" b="1" dirty="0"/>
                        <a:t>Do 31.12.2024</a:t>
                      </a:r>
                    </a:p>
                    <a:p>
                      <a:pPr algn="ctr"/>
                      <a:endParaRPr lang="pl-PL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/>
                        <a:t>od 1.01.2025 do 31.08.2025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154813"/>
                  </a:ext>
                </a:extLst>
              </a:tr>
              <a:tr h="350721">
                <a:tc>
                  <a:txBody>
                    <a:bodyPr/>
                    <a:lstStyle/>
                    <a:p>
                      <a:r>
                        <a:rPr lang="pl-PL" sz="1600" dirty="0"/>
                        <a:t>przedszkole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5363002"/>
                  </a:ext>
                </a:extLst>
              </a:tr>
              <a:tr h="555308">
                <a:tc>
                  <a:txBody>
                    <a:bodyPr/>
                    <a:lstStyle/>
                    <a:p>
                      <a:r>
                        <a:rPr lang="pl-PL" sz="1600" dirty="0"/>
                        <a:t>szkoły podstawowe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3957573"/>
                  </a:ext>
                </a:extLst>
              </a:tr>
              <a:tr h="350721">
                <a:tc>
                  <a:txBody>
                    <a:bodyPr/>
                    <a:lstStyle/>
                    <a:p>
                      <a:r>
                        <a:rPr lang="pl-PL" b="1" dirty="0"/>
                        <a:t>RAZEM: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/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62645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76914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F8F3409-4029-15EB-41EB-AE42445022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97475" y="599767"/>
            <a:ext cx="7942937" cy="707769"/>
          </a:xfrm>
        </p:spPr>
        <p:txBody>
          <a:bodyPr>
            <a:normAutofit/>
          </a:bodyPr>
          <a:lstStyle/>
          <a:p>
            <a:r>
              <a:rPr lang="pl-PL" sz="3200" b="1" dirty="0">
                <a:latin typeface="Calibri" panose="020F0502020204030204" pitchFamily="34" charset="0"/>
                <a:cs typeface="Calibri" panose="020F0502020204030204" pitchFamily="34" charset="0"/>
              </a:rPr>
              <a:t>Pracownicy niepedagogiczni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168A6663-F7D2-9999-65DA-CFF87818DC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6" y="0"/>
            <a:ext cx="12192006" cy="2074607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82DAF287-A8F7-8F78-7204-F7A7B20592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8344151"/>
              </p:ext>
            </p:extLst>
          </p:nvPr>
        </p:nvGraphicFramePr>
        <p:xfrm>
          <a:off x="1163783" y="2074607"/>
          <a:ext cx="9127374" cy="420781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915294">
                  <a:extLst>
                    <a:ext uri="{9D8B030D-6E8A-4147-A177-3AD203B41FA5}">
                      <a16:colId xmlns:a16="http://schemas.microsoft.com/office/drawing/2014/main" val="277811202"/>
                    </a:ext>
                  </a:extLst>
                </a:gridCol>
                <a:gridCol w="2493818">
                  <a:extLst>
                    <a:ext uri="{9D8B030D-6E8A-4147-A177-3AD203B41FA5}">
                      <a16:colId xmlns:a16="http://schemas.microsoft.com/office/drawing/2014/main" val="3962622314"/>
                    </a:ext>
                  </a:extLst>
                </a:gridCol>
                <a:gridCol w="2718262">
                  <a:extLst>
                    <a:ext uri="{9D8B030D-6E8A-4147-A177-3AD203B41FA5}">
                      <a16:colId xmlns:a16="http://schemas.microsoft.com/office/drawing/2014/main" val="4257852766"/>
                    </a:ext>
                  </a:extLst>
                </a:gridCol>
              </a:tblGrid>
              <a:tr h="363781">
                <a:tc rowSpan="2">
                  <a:txBody>
                    <a:bodyPr/>
                    <a:lstStyle/>
                    <a:p>
                      <a:pPr algn="ctr"/>
                      <a:endParaRPr lang="pl-PL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Placówka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Administracja i obsługa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4522567"/>
                  </a:ext>
                </a:extLst>
              </a:tr>
              <a:tr h="461580">
                <a:tc v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/>
                        <a:t>Liczba osób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/>
                        <a:t>Liczba etatów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8957125"/>
                  </a:ext>
                </a:extLst>
              </a:tr>
              <a:tr h="51535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/>
                        <a:t>Szkoła Podstawowa nr 1 z Oddziałami Integracyjnymi im. Mikołaja Kopernika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10,03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1391906"/>
                  </a:ext>
                </a:extLst>
              </a:tr>
              <a:tr h="51535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/>
                        <a:t>Szkoła Podstawowa nr 2 im. Marszałka Józefa Piłsudzkiego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8,5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7375224"/>
                  </a:ext>
                </a:extLst>
              </a:tr>
              <a:tr h="34382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/>
                        <a:t>Szkoła Podstawowa nr 3 im. Tadeusza Kościuszki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8116015"/>
                  </a:ext>
                </a:extLst>
              </a:tr>
              <a:tr h="3604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/>
                        <a:t>Szkoła Podstawowa nr 5 im. Noblistów Polskich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9,5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001190"/>
                  </a:ext>
                </a:extLst>
              </a:tr>
              <a:tr h="51535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/>
                        <a:t>Szkoła Podstawowa im. Michała Kajki w Grabowie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9,5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4544695"/>
                  </a:ext>
                </a:extLst>
              </a:tr>
              <a:tr h="36378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/>
                        <a:t>Szkoła Podstawowa w Pogorzeli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3,75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2685432"/>
                  </a:ext>
                </a:extLst>
              </a:tr>
              <a:tr h="36378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/>
                        <a:t>Przedszkole Samorządowe nr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14,5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1773465"/>
                  </a:ext>
                </a:extLst>
              </a:tr>
              <a:tr h="363781">
                <a:tc>
                  <a:txBody>
                    <a:bodyPr/>
                    <a:lstStyle/>
                    <a:p>
                      <a:pPr algn="ctr"/>
                      <a:r>
                        <a:rPr lang="pl-PL" b="1" dirty="0"/>
                        <a:t>RAZEM: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/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/>
                        <a:t>75,78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83128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97427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53DD91F-F23F-FE5F-E9F5-A2ADB14858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2583" y="182792"/>
            <a:ext cx="7742688" cy="1325563"/>
          </a:xfrm>
        </p:spPr>
        <p:txBody>
          <a:bodyPr>
            <a:normAutofit/>
          </a:bodyPr>
          <a:lstStyle/>
          <a:p>
            <a:pPr algn="ctr"/>
            <a:r>
              <a:rPr lang="pl-PL" sz="2400" b="1" dirty="0">
                <a:latin typeface="+mn-lt"/>
              </a:rPr>
              <a:t>Egzamin ósmoklasisty -</a:t>
            </a:r>
            <a:br>
              <a:rPr lang="pl-PL" sz="2400" b="1" dirty="0">
                <a:latin typeface="+mn-lt"/>
              </a:rPr>
            </a:br>
            <a:r>
              <a:rPr lang="pl-PL" sz="2400" b="1" dirty="0">
                <a:latin typeface="+mn-lt"/>
              </a:rPr>
              <a:t>przedmiot i wynik procentowy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1C298655-7E92-1B82-0785-A2E723A577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12192006" cy="2074607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4D3F908A-D69E-D0E6-EDCC-B736C2DBAD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9296250"/>
              </p:ext>
            </p:extLst>
          </p:nvPr>
        </p:nvGraphicFramePr>
        <p:xfrm>
          <a:off x="83571" y="2102968"/>
          <a:ext cx="12024857" cy="466163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353561">
                  <a:extLst>
                    <a:ext uri="{9D8B030D-6E8A-4147-A177-3AD203B41FA5}">
                      <a16:colId xmlns:a16="http://schemas.microsoft.com/office/drawing/2014/main" val="223790867"/>
                    </a:ext>
                  </a:extLst>
                </a:gridCol>
                <a:gridCol w="1333912">
                  <a:extLst>
                    <a:ext uri="{9D8B030D-6E8A-4147-A177-3AD203B41FA5}">
                      <a16:colId xmlns:a16="http://schemas.microsoft.com/office/drawing/2014/main" val="1949884150"/>
                    </a:ext>
                  </a:extLst>
                </a:gridCol>
                <a:gridCol w="1333912">
                  <a:extLst>
                    <a:ext uri="{9D8B030D-6E8A-4147-A177-3AD203B41FA5}">
                      <a16:colId xmlns:a16="http://schemas.microsoft.com/office/drawing/2014/main" val="3486875355"/>
                    </a:ext>
                  </a:extLst>
                </a:gridCol>
                <a:gridCol w="1333912">
                  <a:extLst>
                    <a:ext uri="{9D8B030D-6E8A-4147-A177-3AD203B41FA5}">
                      <a16:colId xmlns:a16="http://schemas.microsoft.com/office/drawing/2014/main" val="2701107260"/>
                    </a:ext>
                  </a:extLst>
                </a:gridCol>
                <a:gridCol w="1333912">
                  <a:extLst>
                    <a:ext uri="{9D8B030D-6E8A-4147-A177-3AD203B41FA5}">
                      <a16:colId xmlns:a16="http://schemas.microsoft.com/office/drawing/2014/main" val="2955742019"/>
                    </a:ext>
                  </a:extLst>
                </a:gridCol>
                <a:gridCol w="1333912">
                  <a:extLst>
                    <a:ext uri="{9D8B030D-6E8A-4147-A177-3AD203B41FA5}">
                      <a16:colId xmlns:a16="http://schemas.microsoft.com/office/drawing/2014/main" val="998703333"/>
                    </a:ext>
                  </a:extLst>
                </a:gridCol>
                <a:gridCol w="1333912">
                  <a:extLst>
                    <a:ext uri="{9D8B030D-6E8A-4147-A177-3AD203B41FA5}">
                      <a16:colId xmlns:a16="http://schemas.microsoft.com/office/drawing/2014/main" val="3617293201"/>
                    </a:ext>
                  </a:extLst>
                </a:gridCol>
                <a:gridCol w="1333912">
                  <a:extLst>
                    <a:ext uri="{9D8B030D-6E8A-4147-A177-3AD203B41FA5}">
                      <a16:colId xmlns:a16="http://schemas.microsoft.com/office/drawing/2014/main" val="3980220205"/>
                    </a:ext>
                  </a:extLst>
                </a:gridCol>
                <a:gridCol w="1333912">
                  <a:extLst>
                    <a:ext uri="{9D8B030D-6E8A-4147-A177-3AD203B41FA5}">
                      <a16:colId xmlns:a16="http://schemas.microsoft.com/office/drawing/2014/main" val="2768323945"/>
                    </a:ext>
                  </a:extLst>
                </a:gridCol>
              </a:tblGrid>
              <a:tr h="310759">
                <a:tc rowSpan="3">
                  <a:txBody>
                    <a:bodyPr/>
                    <a:lstStyle/>
                    <a:p>
                      <a:pPr algn="ctr"/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pl-PL" sz="1400" dirty="0">
                          <a:solidFill>
                            <a:schemeClr val="tx1"/>
                          </a:solidFill>
                        </a:rPr>
                        <a:t>2024/2025</a:t>
                      </a:r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solidFill>
                            <a:schemeClr val="tx1"/>
                          </a:solidFill>
                        </a:rPr>
                        <a:t>PRZEDMIOT I WYNIK PROCENTOWY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0224563"/>
                  </a:ext>
                </a:extLst>
              </a:tr>
              <a:tr h="310759">
                <a:tc v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l-PL" sz="1400" b="1" dirty="0"/>
                        <a:t>j. polski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l-PL" sz="1400" b="1" dirty="0"/>
                        <a:t>matematyka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l-PL" sz="1400" b="1" dirty="0"/>
                        <a:t>j. angielski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l-PL" sz="1400" b="1" dirty="0"/>
                        <a:t>j. niemiecki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4684678"/>
                  </a:ext>
                </a:extLst>
              </a:tr>
              <a:tr h="336676">
                <a:tc v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/>
                        <a:t>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/>
                        <a:t>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/>
                        <a:t>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/>
                        <a:t>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/>
                        <a:t>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/>
                        <a:t>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/>
                        <a:t>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/>
                        <a:t>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8001501"/>
                  </a:ext>
                </a:extLst>
              </a:tr>
              <a:tr h="336676">
                <a:tc>
                  <a:txBody>
                    <a:bodyPr/>
                    <a:lstStyle/>
                    <a:p>
                      <a:r>
                        <a:rPr lang="pl-PL" sz="1200" dirty="0"/>
                        <a:t>Polska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61%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64%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52%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50%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66%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70%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53%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61%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6348308"/>
                  </a:ext>
                </a:extLst>
              </a:tr>
              <a:tr h="336676">
                <a:tc>
                  <a:txBody>
                    <a:bodyPr/>
                    <a:lstStyle/>
                    <a:p>
                      <a:r>
                        <a:rPr lang="pl-PL" sz="1200" dirty="0"/>
                        <a:t>Województwo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55,37%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59%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43,57%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44%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59,72%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65,92%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45,59%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57,93%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8401420"/>
                  </a:ext>
                </a:extLst>
              </a:tr>
              <a:tr h="336676">
                <a:tc>
                  <a:txBody>
                    <a:bodyPr/>
                    <a:lstStyle/>
                    <a:p>
                      <a:r>
                        <a:rPr lang="pl-PL" sz="1200" dirty="0"/>
                        <a:t>Gmina-miasto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57%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61%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42%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44%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60%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67%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100%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3811767"/>
                  </a:ext>
                </a:extLst>
              </a:tr>
              <a:tr h="336676">
                <a:tc>
                  <a:txBody>
                    <a:bodyPr/>
                    <a:lstStyle/>
                    <a:p>
                      <a:r>
                        <a:rPr lang="pl-PL" sz="1200" dirty="0"/>
                        <a:t>Gmina- ob. wiejski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50%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51%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37%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28%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43%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43%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1431626"/>
                  </a:ext>
                </a:extLst>
              </a:tr>
              <a:tr h="336676">
                <a:tc>
                  <a:txBody>
                    <a:bodyPr/>
                    <a:lstStyle/>
                    <a:p>
                      <a:r>
                        <a:rPr lang="pl-PL" sz="1200" b="0" dirty="0"/>
                        <a:t>SP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/>
                        <a:t>72%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0" dirty="0"/>
                        <a:t>58%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0" dirty="0"/>
                        <a:t>50%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0" dirty="0"/>
                        <a:t>42%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/>
                        <a:t>69%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0" dirty="0"/>
                        <a:t>61%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0" dirty="0"/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3529167"/>
                  </a:ext>
                </a:extLst>
              </a:tr>
              <a:tr h="336676">
                <a:tc>
                  <a:txBody>
                    <a:bodyPr/>
                    <a:lstStyle/>
                    <a:p>
                      <a:r>
                        <a:rPr lang="pl-PL" sz="1200" b="0" dirty="0"/>
                        <a:t>SP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0" dirty="0"/>
                        <a:t>49%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/>
                        <a:t>66%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0" dirty="0"/>
                        <a:t>35%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0" dirty="0"/>
                        <a:t>31%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0" dirty="0"/>
                        <a:t>56%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0" dirty="0"/>
                        <a:t>60%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8025301"/>
                  </a:ext>
                </a:extLst>
              </a:tr>
              <a:tr h="336676">
                <a:tc>
                  <a:txBody>
                    <a:bodyPr/>
                    <a:lstStyle/>
                    <a:p>
                      <a:r>
                        <a:rPr lang="pl-PL" sz="1200" b="0" dirty="0"/>
                        <a:t>SP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0" dirty="0"/>
                        <a:t>47,94%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0" dirty="0"/>
                        <a:t>64%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0" dirty="0"/>
                        <a:t>38,25%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0" dirty="0"/>
                        <a:t>47%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0" dirty="0"/>
                        <a:t>54,12%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/>
                        <a:t>75%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7217739"/>
                  </a:ext>
                </a:extLst>
              </a:tr>
              <a:tr h="336676">
                <a:tc>
                  <a:txBody>
                    <a:bodyPr/>
                    <a:lstStyle/>
                    <a:p>
                      <a:r>
                        <a:rPr lang="pl-PL" sz="1200" b="0" dirty="0"/>
                        <a:t>SP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0" dirty="0"/>
                        <a:t>53%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0" dirty="0"/>
                        <a:t>55%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0" dirty="0"/>
                        <a:t>42%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/>
                        <a:t>48%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0" dirty="0"/>
                        <a:t>62%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0" dirty="0"/>
                        <a:t>64%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0" dirty="0"/>
                        <a:t>100%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2156493"/>
                  </a:ext>
                </a:extLst>
              </a:tr>
              <a:tr h="336676">
                <a:tc>
                  <a:txBody>
                    <a:bodyPr/>
                    <a:lstStyle/>
                    <a:p>
                      <a:r>
                        <a:rPr lang="pl-PL" sz="1200" b="0" dirty="0"/>
                        <a:t>SP Pogorzel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0" dirty="0"/>
                        <a:t>63%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0" dirty="0"/>
                        <a:t>59%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/>
                        <a:t>58%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0" dirty="0"/>
                        <a:t>37%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0" dirty="0"/>
                        <a:t>47%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0" dirty="0"/>
                        <a:t>51%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4531660"/>
                  </a:ext>
                </a:extLst>
              </a:tr>
              <a:tr h="336676">
                <a:tc>
                  <a:txBody>
                    <a:bodyPr/>
                    <a:lstStyle/>
                    <a:p>
                      <a:r>
                        <a:rPr lang="pl-PL" sz="1200" b="0" dirty="0"/>
                        <a:t>SP Grabowo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0" dirty="0"/>
                        <a:t>49,12%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0" dirty="0"/>
                        <a:t>40%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0" dirty="0"/>
                        <a:t>29%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0" dirty="0"/>
                        <a:t>26%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0" dirty="0"/>
                        <a:t>41%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0" dirty="0"/>
                        <a:t>36%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7981897"/>
                  </a:ext>
                </a:extLst>
              </a:tr>
              <a:tr h="336676">
                <a:tc>
                  <a:txBody>
                    <a:bodyPr/>
                    <a:lstStyle/>
                    <a:p>
                      <a:pPr algn="ctr"/>
                      <a:r>
                        <a:rPr lang="pl-PL" sz="1200" b="1" dirty="0"/>
                        <a:t>RAZEM: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/>
                        <a:t>55,68%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/>
                        <a:t>57,03%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/>
                        <a:t>42,04%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/>
                        <a:t>38,53%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/>
                        <a:t>54,85%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/>
                        <a:t>57,63%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/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/>
                        <a:t>100%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61971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84382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811828D-1D7B-A5CE-2CEF-FECEC64283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95350" y="193419"/>
            <a:ext cx="8858250" cy="1471613"/>
          </a:xfrm>
        </p:spPr>
        <p:txBody>
          <a:bodyPr>
            <a:normAutofit/>
          </a:bodyPr>
          <a:lstStyle/>
          <a:p>
            <a:r>
              <a:rPr lang="pl-PL" sz="2800" b="1" dirty="0">
                <a:latin typeface="+mn-lt"/>
              </a:rPr>
              <a:t>Szkoły z najlepszymi wynikami egzaminu ósmoklasisty</a:t>
            </a:r>
            <a:br>
              <a:rPr lang="pl-PL" sz="2800" b="1" dirty="0">
                <a:latin typeface="+mn-lt"/>
              </a:rPr>
            </a:br>
            <a:r>
              <a:rPr lang="pl-PL" sz="2800" b="1" dirty="0">
                <a:latin typeface="+mn-lt"/>
              </a:rPr>
              <a:t> 2024 oraz 2025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23EBDA4F-2C66-8CE9-E5AA-9A407A4CB9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6" y="-1843"/>
            <a:ext cx="12192006" cy="2074607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C486B90B-1166-C991-C5F7-D7A3A86BED96}"/>
              </a:ext>
            </a:extLst>
          </p:cNvPr>
          <p:cNvGraphicFramePr>
            <a:graphicFrameLocks noGrp="1"/>
          </p:cNvGraphicFramePr>
          <p:nvPr/>
        </p:nvGraphicFramePr>
        <p:xfrm>
          <a:off x="657225" y="2268025"/>
          <a:ext cx="10906126" cy="365128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047611">
                  <a:extLst>
                    <a:ext uri="{9D8B030D-6E8A-4147-A177-3AD203B41FA5}">
                      <a16:colId xmlns:a16="http://schemas.microsoft.com/office/drawing/2014/main" val="461100148"/>
                    </a:ext>
                  </a:extLst>
                </a:gridCol>
                <a:gridCol w="5223140">
                  <a:extLst>
                    <a:ext uri="{9D8B030D-6E8A-4147-A177-3AD203B41FA5}">
                      <a16:colId xmlns:a16="http://schemas.microsoft.com/office/drawing/2014/main" val="203735123"/>
                    </a:ext>
                  </a:extLst>
                </a:gridCol>
                <a:gridCol w="3635375">
                  <a:extLst>
                    <a:ext uri="{9D8B030D-6E8A-4147-A177-3AD203B41FA5}">
                      <a16:colId xmlns:a16="http://schemas.microsoft.com/office/drawing/2014/main" val="2665197875"/>
                    </a:ext>
                  </a:extLst>
                </a:gridCol>
              </a:tblGrid>
              <a:tr h="857370">
                <a:tc>
                  <a:txBody>
                    <a:bodyPr/>
                    <a:lstStyle/>
                    <a:p>
                      <a:pPr algn="ctr"/>
                      <a:endParaRPr lang="pl-PL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Nazwa przedmiotu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Najlepsze wyniki w 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Najlepsze wyniki w 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9539780"/>
                  </a:ext>
                </a:extLst>
              </a:tr>
              <a:tr h="857370">
                <a:tc>
                  <a:txBody>
                    <a:bodyPr/>
                    <a:lstStyle/>
                    <a:p>
                      <a:pPr algn="ctr"/>
                      <a:endParaRPr lang="pl-PL" dirty="0"/>
                    </a:p>
                    <a:p>
                      <a:pPr algn="ctr"/>
                      <a:r>
                        <a:rPr lang="pl-PL" dirty="0"/>
                        <a:t>j. polski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Szkoła Podstawowa nr 1 z Oddziałami Integracyjnymi im. Mikołaja Kopernika w Gołdapi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dirty="0"/>
                        <a:t>Szkoła Podstawowa nr 2 im. Marszałka Józefa Piłsudzkiego w Gołdapi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2815046"/>
                  </a:ext>
                </a:extLst>
              </a:tr>
              <a:tr h="837005"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matematyka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Szkoła podstawowa w Pogorzeli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dirty="0"/>
                        <a:t>Szkoła Podstawowa nr 5 im. Noblistów Polskich w Gołdapi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1663422"/>
                  </a:ext>
                </a:extLst>
              </a:tr>
              <a:tr h="1042510">
                <a:tc>
                  <a:txBody>
                    <a:bodyPr/>
                    <a:lstStyle/>
                    <a:p>
                      <a:pPr algn="ctr"/>
                      <a:endParaRPr lang="pl-PL" dirty="0"/>
                    </a:p>
                    <a:p>
                      <a:pPr algn="ctr"/>
                      <a:r>
                        <a:rPr lang="pl-PL" dirty="0"/>
                        <a:t>j. angielski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/>
                        <a:t>Szkoła Podstawowa nr 1 z Oddziałami Integracyjnymi im. Mikołaja Kopernika w Gołdapi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dirty="0"/>
                        <a:t>Szkoła Podstawowa nr 3 im. Tadeusza Kościuszki w Gołdapi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44117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16458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A0D4825-3419-5808-FF09-84FEF4070F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4816" y="481780"/>
            <a:ext cx="8278952" cy="1347020"/>
          </a:xfrm>
        </p:spPr>
        <p:txBody>
          <a:bodyPr>
            <a:normAutofit/>
          </a:bodyPr>
          <a:lstStyle/>
          <a:p>
            <a:r>
              <a:rPr lang="pl-PL" sz="2000" b="1" dirty="0">
                <a:latin typeface="Calibri" panose="020F0502020204030204" pitchFamily="34" charset="0"/>
                <a:cs typeface="Calibri" panose="020F0502020204030204" pitchFamily="34" charset="0"/>
              </a:rPr>
              <a:t>Dowóz dzieci i młodzieży do placówek oświatowych</a:t>
            </a:r>
            <a:br>
              <a:rPr lang="pl-PL" sz="20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2000" b="1" dirty="0">
                <a:latin typeface="Calibri" panose="020F0502020204030204" pitchFamily="34" charset="0"/>
                <a:cs typeface="Calibri" panose="020F0502020204030204" pitchFamily="34" charset="0"/>
              </a:rPr>
              <a:t> w roku szkolnym 2024/2025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DDE7C6AC-BB00-6BA9-220E-3EA903EA03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6" y="0"/>
            <a:ext cx="12192006" cy="2074607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pole tekstowe 2">
            <a:extLst>
              <a:ext uri="{FF2B5EF4-FFF2-40B4-BE49-F238E27FC236}">
                <a16:creationId xmlns:a16="http://schemas.microsoft.com/office/drawing/2014/main" id="{FA7D2EBA-BFAB-F314-7420-8A2B398B69D0}"/>
              </a:ext>
            </a:extLst>
          </p:cNvPr>
          <p:cNvSpPr txBox="1"/>
          <p:nvPr/>
        </p:nvSpPr>
        <p:spPr>
          <a:xfrm>
            <a:off x="186431" y="2459115"/>
            <a:ext cx="1106157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auto"/>
            <a:r>
              <a:rPr lang="pl-PL" dirty="0"/>
              <a:t>W roku szkolnym 2024/2025 każdego miesiąca Gmina Gołdap finansowała zakup ok. </a:t>
            </a:r>
            <a:r>
              <a:rPr lang="pl-PL" b="1" dirty="0"/>
              <a:t>380 </a:t>
            </a:r>
            <a:r>
              <a:rPr lang="pl-PL" dirty="0"/>
              <a:t>biletów miesięcznych na transport liniami autobusowymi zorganizowany przez PTO Lipnicki Sp. z o.o., Sp. K., ul. Żeromskiego 43, 14-300 Morąg oraz WOJTEX Firma Handlowo – Usługowa Marcin </a:t>
            </a:r>
            <a:r>
              <a:rPr lang="pl-PL" dirty="0" err="1"/>
              <a:t>Kozoń</a:t>
            </a:r>
            <a:r>
              <a:rPr lang="pl-PL" dirty="0"/>
              <a:t>, ul. Spółdzielców 1/1, 11-230 Bisztynek. Przewoźnicy zostali wyłonieni w wyniku przeprowadzonego postępowania o udzielenie zamówienia publicznego w trybie podstawowym, o którym mowa w art. 275 pkt 1 ustawy z dnia 11 września 2019 r. Prawo zamówień publicznych</a:t>
            </a:r>
            <a:br>
              <a:rPr lang="pl-PL" dirty="0"/>
            </a:br>
            <a:r>
              <a:rPr lang="pl-PL" dirty="0"/>
              <a:t>i dokonanego w jego oparciu wyboru oferty najkorzystniejszej. Umowy obowiązywały od 1 września 2024 r. do 30 czerwca 2025 r.  </a:t>
            </a:r>
          </a:p>
          <a:p>
            <a:pPr algn="just" fontAlgn="auto"/>
            <a:r>
              <a:rPr lang="pl-PL" dirty="0"/>
              <a:t>Dowóz niepełnosprawnych uczniów jest realizowany w trybie „od drzwi do drzwi” przez zakupiony do tego celu </a:t>
            </a:r>
            <a:r>
              <a:rPr lang="pl-PL" dirty="0" err="1"/>
              <a:t>bus</a:t>
            </a:r>
            <a:r>
              <a:rPr lang="pl-PL" dirty="0"/>
              <a:t>. W roku szkolnym 2024/2025 obsługiwał on </a:t>
            </a:r>
            <a:r>
              <a:rPr lang="pl-PL" b="1" dirty="0"/>
              <a:t>22</a:t>
            </a:r>
            <a:r>
              <a:rPr lang="pl-PL" dirty="0"/>
              <a:t> uczniów dowożonych do wszystkich szkół prowadzonych przez gminę oraz do Zespołu Placówek Edukacyjno -  Wychowawczych. </a:t>
            </a:r>
            <a:r>
              <a:rPr lang="pl-PL" b="1" dirty="0"/>
              <a:t>Dwudziestu</a:t>
            </a:r>
            <a:r>
              <a:rPr lang="pl-PL" dirty="0"/>
              <a:t> niepełnosprawnych dzieci dowożonych było przez rodziców i w związku z tym gmina miała obowiązek zawrzeć umowy </a:t>
            </a:r>
            <a:r>
              <a:rPr lang="pl-PL" dirty="0" err="1"/>
              <a:t>ws</a:t>
            </a:r>
            <a:r>
              <a:rPr lang="pl-PL" dirty="0"/>
              <a:t>. zwrotu kosztów przejazdu ucznia niepełnosprawnego i jego opiekuna do szkoły, przedszkola lub ośrodka. </a:t>
            </a:r>
          </a:p>
        </p:txBody>
      </p:sp>
    </p:spTree>
    <p:extLst>
      <p:ext uri="{BB962C8B-B14F-4D97-AF65-F5344CB8AC3E}">
        <p14:creationId xmlns:p14="http://schemas.microsoft.com/office/powerpoint/2010/main" val="5197166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09C2203-F766-DDEF-D681-D7A2F435C4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17468" y="2074607"/>
            <a:ext cx="9144000" cy="1006460"/>
          </a:xfrm>
        </p:spPr>
        <p:txBody>
          <a:bodyPr>
            <a:normAutofit/>
          </a:bodyPr>
          <a:lstStyle/>
          <a:p>
            <a:r>
              <a:rPr lang="pl-PL" sz="4000" b="1" i="1" dirty="0">
                <a:latin typeface="Book Antiqua" panose="02040602050305030304" pitchFamily="18" charset="0"/>
              </a:rPr>
              <a:t>Dziękuję za uwagę 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A67E9566-9349-4744-8A1C-E12BD14804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09242" y="3955513"/>
            <a:ext cx="9144000" cy="1655762"/>
          </a:xfrm>
        </p:spPr>
        <p:txBody>
          <a:bodyPr/>
          <a:lstStyle/>
          <a:p>
            <a:r>
              <a:rPr lang="pl-PL" sz="2000" b="1" i="1" dirty="0">
                <a:solidFill>
                  <a:srgbClr val="000000"/>
                </a:solidFill>
                <a:ea typeface="Microsoft YaHei" pitchFamily="34"/>
              </a:rPr>
              <a:t>Anna Podciborska</a:t>
            </a:r>
            <a:br>
              <a:rPr lang="pl-PL" sz="2000" b="1" i="1" dirty="0">
                <a:solidFill>
                  <a:srgbClr val="000000"/>
                </a:solidFill>
                <a:ea typeface="Microsoft YaHei" pitchFamily="34"/>
              </a:rPr>
            </a:br>
            <a:r>
              <a:rPr lang="pl-PL" sz="2000" b="1" i="1" dirty="0">
                <a:solidFill>
                  <a:srgbClr val="000000"/>
                </a:solidFill>
                <a:ea typeface="Microsoft YaHei" pitchFamily="34"/>
              </a:rPr>
              <a:t>Kierownik Wydziału Oświaty i Spraw Społecznych</a:t>
            </a:r>
            <a:br>
              <a:rPr lang="pl-PL" sz="2000" b="1" i="1" dirty="0">
                <a:solidFill>
                  <a:srgbClr val="000000"/>
                </a:solidFill>
                <a:ea typeface="Microsoft YaHei" pitchFamily="34"/>
              </a:rPr>
            </a:br>
            <a:r>
              <a:rPr lang="pl-PL" sz="2000" b="1" i="1" dirty="0">
                <a:solidFill>
                  <a:srgbClr val="000000"/>
                </a:solidFill>
                <a:ea typeface="Microsoft YaHei" pitchFamily="34"/>
              </a:rPr>
              <a:t>UM w Gołdapi</a:t>
            </a:r>
          </a:p>
          <a:p>
            <a:endParaRPr lang="pl-PL" sz="2000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B2668698-C846-77A7-805C-23D56DA65A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12192006" cy="2074607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pole tekstowe 5">
            <a:extLst>
              <a:ext uri="{FF2B5EF4-FFF2-40B4-BE49-F238E27FC236}">
                <a16:creationId xmlns:a16="http://schemas.microsoft.com/office/drawing/2014/main" id="{F6436702-04EF-102D-081C-38D037F2C28F}"/>
              </a:ext>
            </a:extLst>
          </p:cNvPr>
          <p:cNvSpPr txBox="1"/>
          <p:nvPr/>
        </p:nvSpPr>
        <p:spPr>
          <a:xfrm>
            <a:off x="505610" y="5799252"/>
            <a:ext cx="1084760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7671" algn="l"/>
                <a:tab pos="896934" algn="l"/>
                <a:tab pos="1346197" algn="l"/>
                <a:tab pos="1795460" algn="l"/>
                <a:tab pos="2244723" algn="l"/>
                <a:tab pos="2693986" algn="l"/>
                <a:tab pos="3143250" algn="l"/>
                <a:tab pos="3592513" algn="l"/>
                <a:tab pos="4041776" algn="l"/>
                <a:tab pos="4491039" algn="l"/>
                <a:tab pos="4940302" algn="l"/>
                <a:tab pos="5389565" algn="l"/>
                <a:tab pos="5838828" algn="l"/>
                <a:tab pos="6288091" algn="l"/>
                <a:tab pos="6737354" algn="l"/>
                <a:tab pos="7186617" algn="l"/>
                <a:tab pos="7635870" algn="l"/>
                <a:tab pos="8085133" algn="l"/>
                <a:tab pos="8534396" algn="l"/>
                <a:tab pos="8983659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1600" b="1" dirty="0">
                <a:solidFill>
                  <a:srgbClr val="000000"/>
                </a:solidFill>
                <a:latin typeface="Book Antiqua" panose="02040602050305030304" pitchFamily="18" charset="0"/>
                <a:ea typeface="Microsoft YaHei" pitchFamily="34"/>
              </a:rPr>
              <a:t>Opracowanie: Wydział Oświaty i Spraw Społecznych Urząd Miejski w Gołdapi na podstawie danych ze szkół, arkuszy organizacyjnych, danych z OKE i Wydziału Obsługi Placówek Oświatowych</a:t>
            </a:r>
          </a:p>
        </p:txBody>
      </p:sp>
    </p:spTree>
    <p:extLst>
      <p:ext uri="{BB962C8B-B14F-4D97-AF65-F5344CB8AC3E}">
        <p14:creationId xmlns:p14="http://schemas.microsoft.com/office/powerpoint/2010/main" val="36357299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7E109D3-65F3-577E-35B0-317DA8E238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5006" y="599805"/>
            <a:ext cx="7767484" cy="1238711"/>
          </a:xfrm>
        </p:spPr>
        <p:txBody>
          <a:bodyPr>
            <a:noAutofit/>
          </a:bodyPr>
          <a:lstStyle/>
          <a:p>
            <a:r>
              <a:rPr kumimoji="0" lang="pl-PL" sz="18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Arial" panose="020B0604020202020204" pitchFamily="34" charset="0"/>
                <a:cs typeface="Cambria" panose="02040503050406030204" pitchFamily="18" charset="0"/>
              </a:rPr>
              <a:t>Obowiązek sporządzenia i przedłożenia informacji o stanie realizacji zadań oświatowych Gminy Gołdap za rok szkolny 2024/2025</a:t>
            </a:r>
            <a:br>
              <a:rPr kumimoji="0" lang="pl-PL" sz="18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Arial" panose="020B0604020202020204" pitchFamily="34" charset="0"/>
                <a:cs typeface="Cambria" panose="02040503050406030204" pitchFamily="18" charset="0"/>
              </a:rPr>
            </a:br>
            <a:r>
              <a:rPr kumimoji="0" lang="pl-PL" sz="18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Arial" panose="020B0604020202020204" pitchFamily="34" charset="0"/>
                <a:cs typeface="Cambria" panose="02040503050406030204" pitchFamily="18" charset="0"/>
              </a:rPr>
              <a:t>wynika z dyspozycji art. 11 ust. 7 ustawy z dnia</a:t>
            </a:r>
            <a:br>
              <a:rPr kumimoji="0" lang="pl-PL" sz="18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Arial" panose="020B0604020202020204" pitchFamily="34" charset="0"/>
                <a:cs typeface="Cambria" panose="02040503050406030204" pitchFamily="18" charset="0"/>
              </a:rPr>
            </a:br>
            <a:r>
              <a:rPr kumimoji="0" lang="pl-PL" sz="18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Arial" panose="020B0604020202020204" pitchFamily="34" charset="0"/>
                <a:cs typeface="Cambria" panose="02040503050406030204" pitchFamily="18" charset="0"/>
              </a:rPr>
              <a:t> 14 grudnia Prawo Oświatowe</a:t>
            </a:r>
            <a:endParaRPr lang="pl-PL" sz="1800" dirty="0">
              <a:latin typeface="+mn-lt"/>
            </a:endParaRPr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3F4FB601-3DCB-5466-C4E0-4CB3C12F1A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-1"/>
            <a:ext cx="12192000" cy="2271252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Symbol zastępczy zawartości 2">
            <a:extLst>
              <a:ext uri="{FF2B5EF4-FFF2-40B4-BE49-F238E27FC236}">
                <a16:creationId xmlns:a16="http://schemas.microsoft.com/office/drawing/2014/main" id="{D70A32AA-8CFC-4161-BFB2-1F54ACCCB8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4567" y="2161309"/>
            <a:ext cx="11460479" cy="1722612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9870" marR="0" lvl="0" indent="0" algn="just" defTabSz="914400" rtl="0" eaLnBrk="1" fontAlgn="auto" latinLnBrk="0" hangingPunct="1">
              <a:lnSpc>
                <a:spcPct val="120000"/>
              </a:lnSpc>
              <a:spcBef>
                <a:spcPts val="285"/>
              </a:spcBef>
              <a:spcAft>
                <a:spcPts val="285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6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Gmina Gołdap jako organ prowadzący szkoły i placówki oświatowe jest zobowiązana do realizacji zadań oświatowych</a:t>
            </a:r>
            <a:br>
              <a:rPr kumimoji="0" lang="pl-PL" sz="6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</a:br>
            <a:r>
              <a:rPr kumimoji="0" lang="pl-PL" sz="6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w szczególności (art. 10 ust. 1 ustawy Prawo Oświatowe):</a:t>
            </a:r>
          </a:p>
          <a:p>
            <a:pPr marL="342900" marR="0" lvl="0" indent="-34290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pl-PL" sz="6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zapewnienie warunków działania szkoły lub placówki, w tym bezpiecznych i higienicznych warunków nauki, wychowania i opieki;</a:t>
            </a:r>
          </a:p>
          <a:p>
            <a:pPr marL="342900" marR="0" lvl="0" indent="-34290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pl-PL" sz="6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zapewnienie warunków umożliwiających stosowanie specjalnej organizacji nauki i metod pracy dla dzieci i młodzieży objętych kształceniem specjalnym;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pl-PL" sz="6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wykonywanie remontów obiektów szkolnych oraz zadań inwestycyjnych w tym zakresie;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pl-PL" sz="6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zapewnienie obsługi administracyjnej, w tym prawnej, obsługi finansowej, w tym w zakresie wykonywania czynności, o których mowa</a:t>
            </a:r>
            <a:br>
              <a:rPr kumimoji="0" lang="pl-PL" sz="6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</a:br>
            <a:r>
              <a:rPr kumimoji="0" lang="pl-PL" sz="6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w </a:t>
            </a:r>
            <a:r>
              <a:rPr kumimoji="0" lang="pl-PL" sz="6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art. 4 ust. 3 pkt 2-6</a:t>
            </a:r>
            <a:r>
              <a:rPr kumimoji="0" lang="pl-PL" sz="6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kumimoji="0" lang="pl-PL" sz="6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ustawy z dnia 29 września 1994 r. o rachunkowości (</a:t>
            </a:r>
            <a:r>
              <a:rPr kumimoji="0" lang="pl-PL" sz="6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t.j</a:t>
            </a:r>
            <a:r>
              <a:rPr kumimoji="0" lang="pl-PL" sz="6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. Dz. U. z 2023 r. poz. 120 z późn.zm.), i obsługi organizacyjnej szkoły lub placówki;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pl-PL" sz="6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wyposażenie szkoły lub placówki w pomoce dydaktyczne i sprzęt niezbędny do pełnej realizacji programów nauczania, programów wychowawczo-profilaktycznych, przeprowadzania egzaminów oraz wykonywania innych zadań statutowych;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pl-PL" sz="6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wykonywanie czynności w sprawach z zakresu prawa pracy w stosunku do dyrektora szkoły lub placówki;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25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pl-PL" sz="6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przekazanie do szkół dla dzieci i młodzieży oraz placówek, o których mowa w art. 2 pkt 7, z wyjątkiem szkół artystycznych realizujących wyłącznie kształcenie artystyczne, informacji o podmiotach wykonujących działalność leczniczą udzielających świadczeń zdrowotnych</a:t>
            </a:r>
            <a:br>
              <a:rPr kumimoji="0" lang="pl-PL" sz="6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</a:br>
            <a:r>
              <a:rPr kumimoji="0" lang="pl-PL" sz="6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w zakresie leczenia stomatologicznego dla dzieci i młodzieży, finansowanych ze środków publicznych.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l-PL" sz="16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3477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23B643C-1330-C013-B7AB-42D24FA140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2787" y="732734"/>
            <a:ext cx="9144000" cy="1051898"/>
          </a:xfrm>
        </p:spPr>
        <p:txBody>
          <a:bodyPr>
            <a:normAutofit/>
          </a:bodyPr>
          <a:lstStyle/>
          <a:p>
            <a:r>
              <a:rPr lang="pl-PL" sz="2300" b="1" dirty="0">
                <a:latin typeface="+mn-lt"/>
              </a:rPr>
              <a:t>Gmina Gołdap w omawianym roku szkolnym</a:t>
            </a:r>
            <a:br>
              <a:rPr lang="pl-PL" sz="2300" b="1" dirty="0">
                <a:latin typeface="+mn-lt"/>
              </a:rPr>
            </a:br>
            <a:r>
              <a:rPr lang="pl-PL" sz="2300" b="1" dirty="0">
                <a:latin typeface="+mn-lt"/>
              </a:rPr>
              <a:t> była organem prowadzącym dla następujących placówek oświatowych: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42B5414E-A363-AB81-9B89-3CEA13A21A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-91440"/>
            <a:ext cx="12192000" cy="2271252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Symbol zastępczy zawartości 2">
            <a:extLst>
              <a:ext uri="{FF2B5EF4-FFF2-40B4-BE49-F238E27FC236}">
                <a16:creationId xmlns:a16="http://schemas.microsoft.com/office/drawing/2014/main" id="{0FF7B296-B68B-407F-9390-54C5460F08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4812" y="2271252"/>
            <a:ext cx="9337785" cy="40924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just" defTabSz="914400" rtl="0" eaLnBrk="1" fontAlgn="auto" latinLnBrk="0" hangingPunct="1">
              <a:lnSpc>
                <a:spcPct val="150000"/>
              </a:lnSpc>
              <a:spcBef>
                <a:spcPts val="285"/>
              </a:spcBef>
              <a:spcAft>
                <a:spcPts val="285"/>
              </a:spcAft>
              <a:buClrTx/>
              <a:buSzTx/>
              <a:buFont typeface="Wingdings" panose="05000000000000000000" pitchFamily="2" charset="2"/>
              <a:buChar char=""/>
              <a:tabLst>
                <a:tab pos="457200" algn="l"/>
              </a:tabLst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Przedszkola Samorządowego Nr 1 (dyrektor </a:t>
            </a:r>
            <a:r>
              <a:rPr lang="pl-PL" sz="1800" dirty="0">
                <a:solidFill>
                  <a:srgbClr val="000000"/>
                </a:solidFill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Anna Budzińska)</a:t>
            </a: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50000"/>
              </a:lnSpc>
              <a:spcBef>
                <a:spcPts val="285"/>
              </a:spcBef>
              <a:spcAft>
                <a:spcPts val="285"/>
              </a:spcAft>
              <a:buClrTx/>
              <a:buSzTx/>
              <a:buFont typeface="Wingdings" panose="05000000000000000000" pitchFamily="2" charset="2"/>
              <a:buChar char=""/>
              <a:tabLst>
                <a:tab pos="457200" algn="l"/>
              </a:tabLst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Szkoły Podstawowej Nr 1 z Oddziałami Integracyjnymi im. Mikołaja Kopernika w Gołdapi (dyrektor Sylwia Ostrowska)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50000"/>
              </a:lnSpc>
              <a:spcBef>
                <a:spcPts val="285"/>
              </a:spcBef>
              <a:spcAft>
                <a:spcPts val="285"/>
              </a:spcAft>
              <a:buClrTx/>
              <a:buSzTx/>
              <a:buFont typeface="Wingdings" panose="05000000000000000000" pitchFamily="2" charset="2"/>
              <a:buChar char=""/>
              <a:tabLst>
                <a:tab pos="457200" algn="l"/>
              </a:tabLst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Szkoły Podstawowej Nr 2 im. Marszałka Józefa Piłsudskiego w Gołdapi (dyrektor Iwona Poreda)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50000"/>
              </a:lnSpc>
              <a:spcBef>
                <a:spcPts val="285"/>
              </a:spcBef>
              <a:spcAft>
                <a:spcPts val="285"/>
              </a:spcAft>
              <a:buClrTx/>
              <a:buSzTx/>
              <a:buFont typeface="Wingdings" panose="05000000000000000000" pitchFamily="2" charset="2"/>
              <a:buChar char=""/>
              <a:tabLst>
                <a:tab pos="457200" algn="l"/>
              </a:tabLst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Szkoły Podstawowej Nr 3 im. Tadeusza Kościuszki (dyrektor Leszek </a:t>
            </a:r>
            <a:r>
              <a:rPr kumimoji="0" lang="pl-PL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Retel</a:t>
            </a: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)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50000"/>
              </a:lnSpc>
              <a:spcBef>
                <a:spcPts val="285"/>
              </a:spcBef>
              <a:spcAft>
                <a:spcPts val="285"/>
              </a:spcAft>
              <a:buClrTx/>
              <a:buSzTx/>
              <a:buFont typeface="Wingdings" panose="05000000000000000000" pitchFamily="2" charset="2"/>
              <a:buChar char=""/>
              <a:tabLst>
                <a:tab pos="457200" algn="l"/>
              </a:tabLst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Szkoły Podstawowej Nr 5 im. Noblistów Polskich (dyrektor Bożena Kalinowska)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50000"/>
              </a:lnSpc>
              <a:spcBef>
                <a:spcPts val="285"/>
              </a:spcBef>
              <a:spcAft>
                <a:spcPts val="285"/>
              </a:spcAft>
              <a:buClrTx/>
              <a:buSzTx/>
              <a:buFont typeface="Wingdings" panose="05000000000000000000" pitchFamily="2" charset="2"/>
              <a:buChar char=""/>
              <a:tabLst>
                <a:tab pos="457200" algn="l"/>
              </a:tabLst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Szkoły Podstawowej w Pogorzeli (dyrektor Monika </a:t>
            </a:r>
            <a:r>
              <a:rPr kumimoji="0" lang="pl-PL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Wojtala</a:t>
            </a: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- </a:t>
            </a:r>
            <a:r>
              <a:rPr kumimoji="0" lang="pl-PL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Taudul</a:t>
            </a: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)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50000"/>
              </a:lnSpc>
              <a:spcBef>
                <a:spcPts val="285"/>
              </a:spcBef>
              <a:spcAft>
                <a:spcPts val="285"/>
              </a:spcAft>
              <a:buClrTx/>
              <a:buSzTx/>
              <a:buFont typeface="Wingdings" panose="05000000000000000000" pitchFamily="2" charset="2"/>
              <a:buChar char=""/>
              <a:tabLst>
                <a:tab pos="457200" algn="l"/>
              </a:tabLst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Szkoły Podstawowej im. Michała Kajki w Grabowie (dyrektor Irena Łobacz).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l-PL" sz="2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136621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B6D5E3F-7160-1111-D847-F1E29DD4AD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71106" y="1504604"/>
            <a:ext cx="6924501" cy="766647"/>
          </a:xfrm>
        </p:spPr>
        <p:txBody>
          <a:bodyPr>
            <a:normAutofit fontScale="90000"/>
          </a:bodyPr>
          <a:lstStyle/>
          <a:p>
            <a:br>
              <a:rPr lang="pl-PL" sz="2000" b="1" dirty="0"/>
            </a:br>
            <a:br>
              <a:rPr lang="pl-PL" sz="2000" b="1" dirty="0"/>
            </a:br>
            <a:br>
              <a:rPr lang="pl-PL" sz="2000" b="1" dirty="0"/>
            </a:br>
            <a:br>
              <a:rPr lang="pl-PL" sz="2000" b="1" dirty="0"/>
            </a:br>
            <a:br>
              <a:rPr lang="pl-PL" sz="2000" b="1" dirty="0"/>
            </a:br>
            <a:br>
              <a:rPr lang="pl-PL" sz="2000" b="1" dirty="0"/>
            </a:br>
            <a:br>
              <a:rPr lang="pl-PL" sz="2000" b="1" dirty="0"/>
            </a:br>
            <a:br>
              <a:rPr lang="pl-PL" sz="2000" b="1" dirty="0"/>
            </a:br>
            <a:br>
              <a:rPr lang="pl-PL" sz="2000" b="1" dirty="0"/>
            </a:br>
            <a:r>
              <a:rPr lang="pl-PL" sz="2200" b="1" dirty="0">
                <a:latin typeface="Calibri" panose="020F0502020204030204" pitchFamily="34" charset="0"/>
                <a:cs typeface="Calibri" panose="020F0502020204030204" pitchFamily="34" charset="0"/>
              </a:rPr>
              <a:t>Na terenie gminy funkcjonują również</a:t>
            </a:r>
            <a:br>
              <a:rPr lang="pl-PL" sz="22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2200" b="1" dirty="0">
                <a:latin typeface="Calibri" panose="020F0502020204030204" pitchFamily="34" charset="0"/>
                <a:cs typeface="Calibri" panose="020F0502020204030204" pitchFamily="34" charset="0"/>
              </a:rPr>
              <a:t> inne publiczne placówki 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5F89FA4C-640A-F0DD-FF82-E8186DA908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06086" y="2271251"/>
            <a:ext cx="11285913" cy="4196051"/>
          </a:xfrm>
        </p:spPr>
        <p:txBody>
          <a:bodyPr>
            <a:normAutofit/>
          </a:bodyPr>
          <a:lstStyle/>
          <a:p>
            <a:pPr algn="l"/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dla których organem prowadzącym była </a:t>
            </a:r>
            <a:r>
              <a:rPr lang="pl-PL" sz="1700" b="1" dirty="0">
                <a:latin typeface="+mj-lt"/>
                <a:cs typeface="Calibri" panose="020F0502020204030204" pitchFamily="34" charset="0"/>
              </a:rPr>
              <a:t>Fundacja Rozwoju Regionu Gołdap (prezes Piotr Wasilewki)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pl-PL" sz="1700" dirty="0">
                <a:latin typeface="Calibri" panose="020F0502020204030204" pitchFamily="34" charset="0"/>
                <a:cs typeface="Calibri" panose="020F0502020204030204" pitchFamily="34" charset="0"/>
              </a:rPr>
              <a:t>Szkoła Podstawowa w Galwieciach (dyrektor Monika Grzeszczuk)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pl-PL" sz="1700" dirty="0">
                <a:latin typeface="Calibri" panose="020F0502020204030204" pitchFamily="34" charset="0"/>
                <a:cs typeface="Calibri" panose="020F0502020204030204" pitchFamily="34" charset="0"/>
              </a:rPr>
              <a:t>Szkoła Podstawowa w Boćwince (dyrektor Alicja Różańska).</a:t>
            </a:r>
            <a:endParaRPr lang="pl-PL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1800" b="1" dirty="0">
                <a:cs typeface="Calibri" panose="020F0502020204030204" pitchFamily="34" charset="0"/>
              </a:rPr>
              <a:t>Przedszkolne placówki niepubliczne: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pl-PL" sz="1700" dirty="0">
                <a:latin typeface="Calibri" panose="020F0502020204030204" pitchFamily="34" charset="0"/>
                <a:cs typeface="Calibri" panose="020F0502020204030204" pitchFamily="34" charset="0"/>
              </a:rPr>
              <a:t>Niepubliczne Przedszkole „U Kubusia Puchatka” (dyrektor Elżbieta Baranowska)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pl-PL" sz="1700" dirty="0">
                <a:latin typeface="Calibri" panose="020F0502020204030204" pitchFamily="34" charset="0"/>
                <a:cs typeface="Calibri" panose="020F0502020204030204" pitchFamily="34" charset="0"/>
              </a:rPr>
              <a:t>Punkt Przedszkolny „Nibylandia” (dyrektor Anna Jurczyk)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pl-PL" sz="1700" dirty="0">
                <a:latin typeface="Calibri" panose="020F0502020204030204" pitchFamily="34" charset="0"/>
                <a:cs typeface="Calibri" panose="020F0502020204030204" pitchFamily="34" charset="0"/>
              </a:rPr>
              <a:t>Niepubliczne Przedszkole „Zuchowa Przygoda” (dyrektor Anna Szułczyńska)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pl-PL" sz="1700" dirty="0">
                <a:latin typeface="Calibri" panose="020F0502020204030204" pitchFamily="34" charset="0"/>
                <a:cs typeface="Calibri" panose="020F0502020204030204" pitchFamily="34" charset="0"/>
              </a:rPr>
              <a:t>Niepubliczne Przedszkole „Radosne Skrzaty” (dyrektor Paulina Brol).</a:t>
            </a:r>
          </a:p>
          <a:p>
            <a:r>
              <a:rPr lang="pl-PL" sz="1800" b="1" dirty="0">
                <a:cs typeface="Calibri" panose="020F0502020204030204" pitchFamily="34" charset="0"/>
              </a:rPr>
              <a:t>Żłobki niepubliczne: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pl-PL" sz="1700" dirty="0">
                <a:latin typeface="Calibri" panose="020F0502020204030204" pitchFamily="34" charset="0"/>
                <a:cs typeface="Calibri" panose="020F0502020204030204" pitchFamily="34" charset="0"/>
              </a:rPr>
              <a:t>Niepubliczny Żłobek „Radosne Skrzaty” (dyrektor Paulina Brol)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pl-PL" sz="1700" dirty="0">
                <a:latin typeface="Calibri" panose="020F0502020204030204" pitchFamily="34" charset="0"/>
                <a:cs typeface="Calibri" panose="020F0502020204030204" pitchFamily="34" charset="0"/>
              </a:rPr>
              <a:t>Niepubliczny Żłobek „U Kubusia Puchatka” (Centrum Edukacji Wschód Elżbieta Baranowska).</a:t>
            </a:r>
          </a:p>
          <a:p>
            <a:endParaRPr lang="pl-PL" sz="1600" dirty="0">
              <a:latin typeface="Book Antiqua" panose="02040602050305030304" pitchFamily="18" charset="0"/>
            </a:endParaRP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DBC4C435-77BB-4CB7-1D6D-6F5738B3DF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1" y="0"/>
            <a:ext cx="12192000" cy="227125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451603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4FE1A4A-4FC7-71A1-B0DA-B734A5EB16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39500" y="432620"/>
            <a:ext cx="8212499" cy="1051898"/>
          </a:xfrm>
        </p:spPr>
        <p:txBody>
          <a:bodyPr>
            <a:normAutofit fontScale="90000"/>
          </a:bodyPr>
          <a:lstStyle/>
          <a:p>
            <a:r>
              <a:rPr lang="pl-PL" sz="2400" b="1" dirty="0">
                <a:latin typeface="+mn-lt"/>
              </a:rPr>
              <a:t>Liczba dzieci i liczba oddziałów</a:t>
            </a:r>
            <a:br>
              <a:rPr lang="pl-PL" sz="2400" b="1" dirty="0">
                <a:latin typeface="+mn-lt"/>
              </a:rPr>
            </a:br>
            <a:r>
              <a:rPr lang="pl-PL" sz="2400" b="1" dirty="0">
                <a:latin typeface="+mn-lt"/>
              </a:rPr>
              <a:t> w przedszkolu i szkołach podstawowych</a:t>
            </a:r>
            <a:br>
              <a:rPr lang="pl-PL" sz="2400" b="1" dirty="0">
                <a:latin typeface="+mn-lt"/>
              </a:rPr>
            </a:br>
            <a:r>
              <a:rPr lang="pl-PL" sz="2400" b="1" dirty="0">
                <a:latin typeface="+mn-lt"/>
              </a:rPr>
              <a:t> prowadzonych przez Gminę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64280B54-60CB-9114-CB3F-8449AB5608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12192006" cy="2074607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F060D4EA-2743-87EF-7CC5-385F886DBB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3565333"/>
              </p:ext>
            </p:extLst>
          </p:nvPr>
        </p:nvGraphicFramePr>
        <p:xfrm>
          <a:off x="515389" y="2024729"/>
          <a:ext cx="10126410" cy="428543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751513">
                  <a:extLst>
                    <a:ext uri="{9D8B030D-6E8A-4147-A177-3AD203B41FA5}">
                      <a16:colId xmlns:a16="http://schemas.microsoft.com/office/drawing/2014/main" val="1798978041"/>
                    </a:ext>
                  </a:extLst>
                </a:gridCol>
                <a:gridCol w="2019993">
                  <a:extLst>
                    <a:ext uri="{9D8B030D-6E8A-4147-A177-3AD203B41FA5}">
                      <a16:colId xmlns:a16="http://schemas.microsoft.com/office/drawing/2014/main" val="462852392"/>
                    </a:ext>
                  </a:extLst>
                </a:gridCol>
                <a:gridCol w="1908993">
                  <a:extLst>
                    <a:ext uri="{9D8B030D-6E8A-4147-A177-3AD203B41FA5}">
                      <a16:colId xmlns:a16="http://schemas.microsoft.com/office/drawing/2014/main" val="492229392"/>
                    </a:ext>
                  </a:extLst>
                </a:gridCol>
                <a:gridCol w="1370226">
                  <a:extLst>
                    <a:ext uri="{9D8B030D-6E8A-4147-A177-3AD203B41FA5}">
                      <a16:colId xmlns:a16="http://schemas.microsoft.com/office/drawing/2014/main" val="1185196352"/>
                    </a:ext>
                  </a:extLst>
                </a:gridCol>
                <a:gridCol w="2075685">
                  <a:extLst>
                    <a:ext uri="{9D8B030D-6E8A-4147-A177-3AD203B41FA5}">
                      <a16:colId xmlns:a16="http://schemas.microsoft.com/office/drawing/2014/main" val="1092121050"/>
                    </a:ext>
                  </a:extLst>
                </a:gridCol>
              </a:tblGrid>
              <a:tr h="631274"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Placówka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Liczba dzieci -</a:t>
                      </a:r>
                    </a:p>
                    <a:p>
                      <a:pPr algn="ctr"/>
                      <a:r>
                        <a:rPr lang="pl-PL" sz="14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oddziały przedszkolne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Liczba uczniów w klasach </a:t>
                      </a:r>
                      <a:r>
                        <a:rPr lang="pl-PL" sz="14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I-VIII SP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Razem uczniów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Liczba oddziałów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3477398"/>
                  </a:ext>
                </a:extLst>
              </a:tr>
              <a:tr h="688662">
                <a:tc>
                  <a:txBody>
                    <a:bodyPr/>
                    <a:lstStyle/>
                    <a:p>
                      <a:r>
                        <a:rPr lang="pl-PL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Szkoła Podstawowa nr 1</a:t>
                      </a:r>
                      <a:br>
                        <a:rPr lang="pl-PL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pl-PL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z Oddziałami Integracyjnymi im. Mikołaja Kopernika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8222586"/>
                  </a:ext>
                </a:extLst>
              </a:tr>
              <a:tr h="453758">
                <a:tc>
                  <a:txBody>
                    <a:bodyPr/>
                    <a:lstStyle/>
                    <a:p>
                      <a:r>
                        <a:rPr lang="pl-PL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Szkoła Podstawowa nr 2 im. Marszałka Józefa Piłsudzkiego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267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5856954"/>
                  </a:ext>
                </a:extLst>
              </a:tr>
              <a:tr h="487801">
                <a:tc>
                  <a:txBody>
                    <a:bodyPr/>
                    <a:lstStyle/>
                    <a:p>
                      <a:r>
                        <a:rPr lang="pl-PL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Szkoła Podstawowa nr 3 im. Tadeusza Kościuszki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8124961"/>
                  </a:ext>
                </a:extLst>
              </a:tr>
              <a:tr h="487801">
                <a:tc>
                  <a:txBody>
                    <a:bodyPr/>
                    <a:lstStyle/>
                    <a:p>
                      <a:r>
                        <a:rPr lang="pl-PL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Szkoła Podstawowa nr 5 im. Noblistów Polskich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1263951"/>
                  </a:ext>
                </a:extLst>
              </a:tr>
              <a:tr h="487801">
                <a:tc>
                  <a:txBody>
                    <a:bodyPr/>
                    <a:lstStyle/>
                    <a:p>
                      <a:r>
                        <a:rPr lang="pl-PL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Szkoła Podstawowa im. Michała Kajki w Grabowie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5093700"/>
                  </a:ext>
                </a:extLst>
              </a:tr>
              <a:tr h="344331">
                <a:tc>
                  <a:txBody>
                    <a:bodyPr/>
                    <a:lstStyle/>
                    <a:p>
                      <a:r>
                        <a:rPr lang="pl-PL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Szkoła Podstawowa w Pogorzeli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5336253"/>
                  </a:ext>
                </a:extLst>
              </a:tr>
              <a:tr h="344331">
                <a:tc>
                  <a:txBody>
                    <a:bodyPr/>
                    <a:lstStyle/>
                    <a:p>
                      <a:r>
                        <a:rPr lang="pl-PL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Przedszkole Samorządowe nr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7888104"/>
                  </a:ext>
                </a:extLst>
              </a:tr>
              <a:tr h="356235">
                <a:tc>
                  <a:txBody>
                    <a:bodyPr/>
                    <a:lstStyle/>
                    <a:p>
                      <a:pPr algn="ctr"/>
                      <a:r>
                        <a:rPr lang="pl-PL" sz="12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RAZEM: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52510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452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4853CE2-83DE-A7C2-5904-38B661A9AF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61917" y="623455"/>
            <a:ext cx="7664066" cy="889741"/>
          </a:xfrm>
        </p:spPr>
        <p:txBody>
          <a:bodyPr>
            <a:noAutofit/>
          </a:bodyPr>
          <a:lstStyle/>
          <a:p>
            <a:r>
              <a:rPr lang="pl-PL" sz="2000" b="1" dirty="0">
                <a:latin typeface="Calibri" panose="020F0502020204030204" pitchFamily="34" charset="0"/>
                <a:cs typeface="Calibri" panose="020F0502020204030204" pitchFamily="34" charset="0"/>
              </a:rPr>
              <a:t>Liczba uczniów korzystających z zajęć </a:t>
            </a:r>
            <a:br>
              <a:rPr lang="pl-PL" sz="20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2000" b="1" dirty="0">
                <a:latin typeface="Calibri" panose="020F0502020204030204" pitchFamily="34" charset="0"/>
                <a:cs typeface="Calibri" panose="020F0502020204030204" pitchFamily="34" charset="0"/>
              </a:rPr>
              <a:t>na podstawie orzeczenia </a:t>
            </a:r>
            <a:br>
              <a:rPr lang="pl-PL" sz="20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2000" b="1" dirty="0">
                <a:latin typeface="Calibri" panose="020F0502020204030204" pitchFamily="34" charset="0"/>
                <a:cs typeface="Calibri" panose="020F0502020204030204" pitchFamily="34" charset="0"/>
              </a:rPr>
              <a:t>lub opinii poradni pedagogiczno - psychologicznej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E7F70BFF-0313-1A0E-2766-D2D40C520E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12192006" cy="2074607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666D68E0-D906-7678-BBD3-3313C68A6A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0325901"/>
              </p:ext>
            </p:extLst>
          </p:nvPr>
        </p:nvGraphicFramePr>
        <p:xfrm>
          <a:off x="589935" y="2074603"/>
          <a:ext cx="10208030" cy="440866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552008">
                  <a:extLst>
                    <a:ext uri="{9D8B030D-6E8A-4147-A177-3AD203B41FA5}">
                      <a16:colId xmlns:a16="http://schemas.microsoft.com/office/drawing/2014/main" val="101901184"/>
                    </a:ext>
                  </a:extLst>
                </a:gridCol>
                <a:gridCol w="1626794">
                  <a:extLst>
                    <a:ext uri="{9D8B030D-6E8A-4147-A177-3AD203B41FA5}">
                      <a16:colId xmlns:a16="http://schemas.microsoft.com/office/drawing/2014/main" val="2379203286"/>
                    </a:ext>
                  </a:extLst>
                </a:gridCol>
                <a:gridCol w="1847917">
                  <a:extLst>
                    <a:ext uri="{9D8B030D-6E8A-4147-A177-3AD203B41FA5}">
                      <a16:colId xmlns:a16="http://schemas.microsoft.com/office/drawing/2014/main" val="3690931972"/>
                    </a:ext>
                  </a:extLst>
                </a:gridCol>
                <a:gridCol w="2013853">
                  <a:extLst>
                    <a:ext uri="{9D8B030D-6E8A-4147-A177-3AD203B41FA5}">
                      <a16:colId xmlns:a16="http://schemas.microsoft.com/office/drawing/2014/main" val="3162140013"/>
                    </a:ext>
                  </a:extLst>
                </a:gridCol>
                <a:gridCol w="2167458">
                  <a:extLst>
                    <a:ext uri="{9D8B030D-6E8A-4147-A177-3AD203B41FA5}">
                      <a16:colId xmlns:a16="http://schemas.microsoft.com/office/drawing/2014/main" val="1371379200"/>
                    </a:ext>
                  </a:extLst>
                </a:gridCol>
              </a:tblGrid>
              <a:tr h="328756">
                <a:tc rowSpan="2"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tx1"/>
                          </a:solidFill>
                        </a:rPr>
                        <a:t>Szkoła</a:t>
                      </a:r>
                      <a:endParaRPr lang="pl-PL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tx1"/>
                          </a:solidFill>
                        </a:rPr>
                        <a:t>Liczba uczniów korzystających z zajęć na podstawie orzeczenia lub opinii</a:t>
                      </a:r>
                      <a:endParaRPr lang="pl-PL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102582"/>
                  </a:ext>
                </a:extLst>
              </a:tr>
              <a:tr h="718322">
                <a:tc v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>
                          <a:solidFill>
                            <a:schemeClr val="tx1"/>
                          </a:solidFill>
                        </a:rPr>
                        <a:t>Orzeczenia</a:t>
                      </a:r>
                      <a:endParaRPr lang="pl-PL" sz="14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/>
                        <a:t>Opinie</a:t>
                      </a:r>
                      <a:endParaRPr lang="pl-PL" sz="14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>
                          <a:solidFill>
                            <a:schemeClr val="tx1"/>
                          </a:solidFill>
                        </a:rPr>
                        <a:t>% uczniów w szkole</a:t>
                      </a:r>
                      <a:endParaRPr lang="pl-PL" sz="14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Liczba uczniów razem (oddziały przedszkolne + uczniowie szkoły)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7020981"/>
                  </a:ext>
                </a:extLst>
              </a:tr>
              <a:tr h="47002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dirty="0"/>
                        <a:t>Szkoła Podstawowa nr 1 z Oddziałami Integracyjnymi im. Mikołaja Kopernika</a:t>
                      </a:r>
                      <a:endParaRPr lang="pl-PL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34</a:t>
                      </a:r>
                      <a:endParaRPr lang="pl-PL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110</a:t>
                      </a:r>
                      <a:endParaRPr lang="pl-PL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30,77%</a:t>
                      </a:r>
                      <a:endParaRPr lang="pl-PL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468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5959637"/>
                  </a:ext>
                </a:extLst>
              </a:tr>
              <a:tr h="47002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dirty="0"/>
                        <a:t>Szkoła Podstawowa nr 2</a:t>
                      </a:r>
                      <a:br>
                        <a:rPr lang="pl-PL" sz="1200" dirty="0"/>
                      </a:br>
                      <a:r>
                        <a:rPr lang="pl-PL" sz="1200" dirty="0"/>
                        <a:t>im. Marszałka Józefa Piłsudzkiego </a:t>
                      </a:r>
                      <a:endParaRPr lang="pl-PL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23</a:t>
                      </a:r>
                      <a:endParaRPr lang="pl-PL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62</a:t>
                      </a:r>
                      <a:endParaRPr lang="pl-PL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31,84%</a:t>
                      </a:r>
                      <a:endParaRPr lang="pl-PL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267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0727476"/>
                  </a:ext>
                </a:extLst>
              </a:tr>
              <a:tr h="47002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dirty="0"/>
                        <a:t>Szkoła Podstawowa nr 3</a:t>
                      </a:r>
                      <a:br>
                        <a:rPr lang="pl-PL" sz="1200" dirty="0"/>
                      </a:br>
                      <a:r>
                        <a:rPr lang="pl-PL" sz="1200" dirty="0"/>
                        <a:t>im. Tadeusza Kościuszki</a:t>
                      </a:r>
                      <a:endParaRPr lang="pl-PL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21</a:t>
                      </a:r>
                      <a:endParaRPr lang="pl-PL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83</a:t>
                      </a:r>
                      <a:endParaRPr lang="pl-PL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16,38%</a:t>
                      </a:r>
                      <a:endParaRPr lang="pl-PL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635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2065678"/>
                  </a:ext>
                </a:extLst>
              </a:tr>
              <a:tr h="47002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dirty="0"/>
                        <a:t>Szkoła Podstawowa nr 5</a:t>
                      </a:r>
                      <a:br>
                        <a:rPr lang="pl-PL" sz="1200" dirty="0"/>
                      </a:br>
                      <a:r>
                        <a:rPr lang="pl-PL" sz="1200" dirty="0"/>
                        <a:t>im. Noblistów Polskich </a:t>
                      </a:r>
                      <a:endParaRPr lang="pl-PL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20</a:t>
                      </a:r>
                      <a:endParaRPr lang="pl-PL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83</a:t>
                      </a:r>
                      <a:endParaRPr lang="pl-PL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23,15%</a:t>
                      </a:r>
                      <a:endParaRPr lang="pl-PL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445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9819740"/>
                  </a:ext>
                </a:extLst>
              </a:tr>
              <a:tr h="47002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dirty="0"/>
                        <a:t>Szkoła Podstawowa</a:t>
                      </a:r>
                      <a:br>
                        <a:rPr lang="pl-PL" sz="1200" dirty="0"/>
                      </a:br>
                      <a:r>
                        <a:rPr lang="pl-PL" sz="1200" dirty="0"/>
                        <a:t>im. Michała Kajki w Grabowie</a:t>
                      </a:r>
                      <a:endParaRPr lang="pl-PL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9</a:t>
                      </a:r>
                      <a:endParaRPr lang="pl-PL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28</a:t>
                      </a:r>
                      <a:endParaRPr lang="pl-PL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25,88%</a:t>
                      </a:r>
                      <a:endParaRPr lang="pl-PL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6204788"/>
                  </a:ext>
                </a:extLst>
              </a:tr>
              <a:tr h="34347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dirty="0"/>
                        <a:t>Szkoła Podstawowa w Pogorzeli</a:t>
                      </a:r>
                      <a:endParaRPr lang="pl-PL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3</a:t>
                      </a:r>
                      <a:endParaRPr lang="pl-PL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12</a:t>
                      </a:r>
                      <a:endParaRPr lang="pl-PL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21,13%</a:t>
                      </a:r>
                      <a:endParaRPr lang="pl-PL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1768871"/>
                  </a:ext>
                </a:extLst>
              </a:tr>
              <a:tr h="34347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dirty="0"/>
                        <a:t>Przedszkole Samorządowe nr 1</a:t>
                      </a:r>
                      <a:endParaRPr lang="pl-PL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1</a:t>
                      </a:r>
                      <a:endParaRPr lang="pl-PL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2</a:t>
                      </a:r>
                      <a:endParaRPr lang="pl-PL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1,49%</a:t>
                      </a:r>
                      <a:endParaRPr lang="pl-PL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2499239"/>
                  </a:ext>
                </a:extLst>
              </a:tr>
              <a:tr h="301513">
                <a:tc>
                  <a:txBody>
                    <a:bodyPr/>
                    <a:lstStyle/>
                    <a:p>
                      <a:pPr algn="ctr"/>
                      <a:r>
                        <a:rPr lang="pl-PL" sz="1200" b="1" dirty="0"/>
                        <a:t>RAZEM:</a:t>
                      </a:r>
                      <a:endParaRPr lang="pl-PL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/>
                        <a:t>111</a:t>
                      </a:r>
                      <a:endParaRPr lang="pl-PL" sz="14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/>
                        <a:t>380</a:t>
                      </a:r>
                      <a:endParaRPr lang="pl-PL" sz="14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/>
                        <a:t>22,01%</a:t>
                      </a:r>
                      <a:endParaRPr lang="pl-PL" sz="14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2231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49991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35746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BCBF8AC-F068-5B89-2E19-E9CEA200B2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8900" y="560439"/>
            <a:ext cx="8093189" cy="737266"/>
          </a:xfrm>
        </p:spPr>
        <p:txBody>
          <a:bodyPr>
            <a:normAutofit/>
          </a:bodyPr>
          <a:lstStyle/>
          <a:p>
            <a:r>
              <a:rPr lang="pl-PL" sz="2800" b="1" dirty="0">
                <a:latin typeface="Calibri" panose="020F0502020204030204" pitchFamily="34" charset="0"/>
                <a:cs typeface="Calibri" panose="020F0502020204030204" pitchFamily="34" charset="0"/>
              </a:rPr>
              <a:t>Pracownicy pedagogiczni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6DE7BB3A-5ACE-8A91-F5DC-2CE508F616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6" y="0"/>
            <a:ext cx="12192006" cy="2074607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EB7E224C-D5FA-37A1-078F-D20C461695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107912"/>
              </p:ext>
            </p:extLst>
          </p:nvPr>
        </p:nvGraphicFramePr>
        <p:xfrm>
          <a:off x="734288" y="2062719"/>
          <a:ext cx="10723418" cy="444089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122814">
                  <a:extLst>
                    <a:ext uri="{9D8B030D-6E8A-4147-A177-3AD203B41FA5}">
                      <a16:colId xmlns:a16="http://schemas.microsoft.com/office/drawing/2014/main" val="669299318"/>
                    </a:ext>
                  </a:extLst>
                </a:gridCol>
                <a:gridCol w="1596044">
                  <a:extLst>
                    <a:ext uri="{9D8B030D-6E8A-4147-A177-3AD203B41FA5}">
                      <a16:colId xmlns:a16="http://schemas.microsoft.com/office/drawing/2014/main" val="2406906692"/>
                    </a:ext>
                  </a:extLst>
                </a:gridCol>
                <a:gridCol w="2012928">
                  <a:extLst>
                    <a:ext uri="{9D8B030D-6E8A-4147-A177-3AD203B41FA5}">
                      <a16:colId xmlns:a16="http://schemas.microsoft.com/office/drawing/2014/main" val="1279625346"/>
                    </a:ext>
                  </a:extLst>
                </a:gridCol>
                <a:gridCol w="1920240">
                  <a:extLst>
                    <a:ext uri="{9D8B030D-6E8A-4147-A177-3AD203B41FA5}">
                      <a16:colId xmlns:a16="http://schemas.microsoft.com/office/drawing/2014/main" val="2770575193"/>
                    </a:ext>
                  </a:extLst>
                </a:gridCol>
                <a:gridCol w="2071392">
                  <a:extLst>
                    <a:ext uri="{9D8B030D-6E8A-4147-A177-3AD203B41FA5}">
                      <a16:colId xmlns:a16="http://schemas.microsoft.com/office/drawing/2014/main" val="2264528367"/>
                    </a:ext>
                  </a:extLst>
                </a:gridCol>
              </a:tblGrid>
              <a:tr h="328379">
                <a:tc rowSpan="2">
                  <a:txBody>
                    <a:bodyPr/>
                    <a:lstStyle/>
                    <a:p>
                      <a:pPr algn="ctr"/>
                      <a:r>
                        <a:rPr lang="pl-PL" sz="1600" i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Nazwa szkoły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Nauczyciele 2023/2024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Nauczyciele 2024/2025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0902159"/>
                  </a:ext>
                </a:extLst>
              </a:tr>
              <a:tr h="328379">
                <a:tc v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Liczba osób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Liczba etatów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Liczba osób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Liczba etatów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3554529"/>
                  </a:ext>
                </a:extLst>
              </a:tr>
              <a:tr h="5751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Szkoła Podstawowa nr 1 z Oddziałami Integracyjnymi im. Mikołaja Kopernika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51,43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52,96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458624"/>
                  </a:ext>
                </a:extLst>
              </a:tr>
              <a:tr h="5074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Szkoła Podstawowa nr 2</a:t>
                      </a:r>
                      <a:br>
                        <a:rPr lang="pl-PL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pl-PL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im. Marszałka Józefa Piłsudzkiego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35,85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34,82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5903077"/>
                  </a:ext>
                </a:extLst>
              </a:tr>
              <a:tr h="5074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Szkoła Podstawowa nr 3 im. Tadeusza Kościuszki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62,11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70,75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8341182"/>
                  </a:ext>
                </a:extLst>
              </a:tr>
              <a:tr h="5074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Szkoła Podstawowa nr 5 im. Noblistów Polskich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39,56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43,38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292757"/>
                  </a:ext>
                </a:extLst>
              </a:tr>
              <a:tr h="5074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Szkoła Podstawowa im. Michała Kajki w Grabowie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21,85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2145361"/>
                  </a:ext>
                </a:extLst>
              </a:tr>
              <a:tr h="38942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Szkoła Podstawowa w Pogorzeli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14,71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15,2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5504815"/>
                  </a:ext>
                </a:extLst>
              </a:tr>
              <a:tr h="38942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Przedszkole Samorządowe nr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20,82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981464"/>
                  </a:ext>
                </a:extLst>
              </a:tr>
              <a:tr h="34365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RAZEM: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236,66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259,78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31027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49899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96C4103-1BF8-5F62-94E5-308F939EB6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6419" y="681037"/>
            <a:ext cx="10515600" cy="922901"/>
          </a:xfrm>
        </p:spPr>
        <p:txBody>
          <a:bodyPr>
            <a:normAutofit fontScale="90000"/>
          </a:bodyPr>
          <a:lstStyle/>
          <a:p>
            <a:pPr algn="ctr"/>
            <a:r>
              <a:rPr lang="pl-PL" sz="2400" b="1" dirty="0">
                <a:latin typeface="+mn-lt"/>
              </a:rPr>
              <a:t>Udział poszczególnych poziomów awansu zawodowego </a:t>
            </a:r>
            <a:br>
              <a:rPr lang="pl-PL" sz="2400" b="1" dirty="0">
                <a:latin typeface="+mn-lt"/>
              </a:rPr>
            </a:br>
            <a:r>
              <a:rPr lang="pl-PL" sz="2400" b="1" dirty="0">
                <a:latin typeface="+mn-lt"/>
              </a:rPr>
              <a:t>nauczycieli w placówkach</a:t>
            </a:r>
            <a:br>
              <a:rPr lang="pl-PL" sz="2000" b="1" dirty="0">
                <a:latin typeface="+mn-lt"/>
              </a:rPr>
            </a:br>
            <a:endParaRPr lang="pl-PL" sz="2000" dirty="0">
              <a:latin typeface="+mn-lt"/>
            </a:endParaRPr>
          </a:p>
        </p:txBody>
      </p:sp>
      <p:graphicFrame>
        <p:nvGraphicFramePr>
          <p:cNvPr id="7" name="Symbol zastępczy zawartości 6">
            <a:extLst>
              <a:ext uri="{FF2B5EF4-FFF2-40B4-BE49-F238E27FC236}">
                <a16:creationId xmlns:a16="http://schemas.microsoft.com/office/drawing/2014/main" id="{2ECF82CD-31AD-790F-0265-2473BE65B41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8355378"/>
              </p:ext>
            </p:extLst>
          </p:nvPr>
        </p:nvGraphicFramePr>
        <p:xfrm>
          <a:off x="414608" y="2071032"/>
          <a:ext cx="10649632" cy="4553077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107516">
                  <a:extLst>
                    <a:ext uri="{9D8B030D-6E8A-4147-A177-3AD203B41FA5}">
                      <a16:colId xmlns:a16="http://schemas.microsoft.com/office/drawing/2014/main" val="1641337869"/>
                    </a:ext>
                  </a:extLst>
                </a:gridCol>
                <a:gridCol w="1155469">
                  <a:extLst>
                    <a:ext uri="{9D8B030D-6E8A-4147-A177-3AD203B41FA5}">
                      <a16:colId xmlns:a16="http://schemas.microsoft.com/office/drawing/2014/main" val="1004483711"/>
                    </a:ext>
                  </a:extLst>
                </a:gridCol>
                <a:gridCol w="2310938">
                  <a:extLst>
                    <a:ext uri="{9D8B030D-6E8A-4147-A177-3AD203B41FA5}">
                      <a16:colId xmlns:a16="http://schemas.microsoft.com/office/drawing/2014/main" val="1014398858"/>
                    </a:ext>
                  </a:extLst>
                </a:gridCol>
                <a:gridCol w="1587731">
                  <a:extLst>
                    <a:ext uri="{9D8B030D-6E8A-4147-A177-3AD203B41FA5}">
                      <a16:colId xmlns:a16="http://schemas.microsoft.com/office/drawing/2014/main" val="3185763578"/>
                    </a:ext>
                  </a:extLst>
                </a:gridCol>
                <a:gridCol w="1487978">
                  <a:extLst>
                    <a:ext uri="{9D8B030D-6E8A-4147-A177-3AD203B41FA5}">
                      <a16:colId xmlns:a16="http://schemas.microsoft.com/office/drawing/2014/main" val="416159335"/>
                    </a:ext>
                  </a:extLst>
                </a:gridCol>
              </a:tblGrid>
              <a:tr h="333472">
                <a:tc rowSpan="2">
                  <a:txBody>
                    <a:bodyPr/>
                    <a:lstStyle/>
                    <a:p>
                      <a:pPr algn="ctr"/>
                      <a:r>
                        <a:rPr lang="pl-PL" dirty="0">
                          <a:solidFill>
                            <a:schemeClr val="tx1"/>
                          </a:solidFill>
                          <a:latin typeface="+mn-lt"/>
                        </a:rPr>
                        <a:t>Placówka</a:t>
                      </a: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pl-PL" dirty="0">
                          <a:solidFill>
                            <a:schemeClr val="tx1"/>
                          </a:solidFill>
                          <a:latin typeface="+mn-lt"/>
                        </a:rPr>
                        <a:t>Liczba stosunków pracy nauczycieli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9283931"/>
                  </a:ext>
                </a:extLst>
              </a:tr>
              <a:tr h="500208">
                <a:tc v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 b="1" dirty="0">
                          <a:latin typeface="+mn-lt"/>
                        </a:rPr>
                        <a:t>ogółem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 b="1" dirty="0">
                          <a:latin typeface="+mn-lt"/>
                        </a:rPr>
                        <a:t>bez stopnia, początkujący/kontraktowy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 b="1" dirty="0">
                          <a:latin typeface="+mn-lt"/>
                        </a:rPr>
                        <a:t>mianowany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 b="1" dirty="0">
                          <a:latin typeface="+mn-lt"/>
                        </a:rPr>
                        <a:t>dyplomowany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7611938"/>
                  </a:ext>
                </a:extLst>
              </a:tr>
              <a:tr h="66694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>
                          <a:latin typeface="+mn-lt"/>
                        </a:rPr>
                        <a:t>Szkoła Podstawowa nr 1</a:t>
                      </a:r>
                      <a:br>
                        <a:rPr lang="pl-PL" sz="1400" dirty="0">
                          <a:latin typeface="+mn-lt"/>
                        </a:rPr>
                      </a:br>
                      <a:r>
                        <a:rPr lang="pl-PL" sz="1400" dirty="0">
                          <a:latin typeface="+mn-lt"/>
                        </a:rPr>
                        <a:t>z Oddziałami Integracyjnymi im. Mikołaja Kopernika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+mn-lt"/>
                        </a:rPr>
                        <a:t>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+mn-lt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+mn-lt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+mn-lt"/>
                        </a:rPr>
                        <a:t>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5740717"/>
                  </a:ext>
                </a:extLst>
              </a:tr>
              <a:tr h="47241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>
                          <a:latin typeface="+mn-lt"/>
                        </a:rPr>
                        <a:t>Szkoła Podstawowa nr 2 im. Marszałka Józefa Piłsudzkiego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+mn-lt"/>
                        </a:rPr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+mn-lt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+mn-lt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+mn-lt"/>
                        </a:rPr>
                        <a:t>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5602652"/>
                  </a:ext>
                </a:extLst>
              </a:tr>
              <a:tr h="47241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>
                          <a:latin typeface="+mn-lt"/>
                        </a:rPr>
                        <a:t>Szkoła Podstawowa nr 3 im. Tadeusza Kościuszki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+mn-lt"/>
                        </a:rPr>
                        <a:t>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+mn-lt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+mn-lt"/>
                        </a:rPr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+mn-lt"/>
                        </a:rPr>
                        <a:t>35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9899318"/>
                  </a:ext>
                </a:extLst>
              </a:tr>
              <a:tr h="47241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>
                          <a:latin typeface="+mn-lt"/>
                        </a:rPr>
                        <a:t>Szkoła Podstawowa nr 5 im. Noblistów Polskich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+mn-lt"/>
                        </a:rPr>
                        <a:t>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+mn-lt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+mn-lt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+mn-lt"/>
                        </a:rPr>
                        <a:t>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5707105"/>
                  </a:ext>
                </a:extLst>
              </a:tr>
              <a:tr h="47241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>
                          <a:latin typeface="+mn-lt"/>
                        </a:rPr>
                        <a:t>Szkoła Podstawowa im. Michała Kajki W Grabowie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+mn-lt"/>
                        </a:rPr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+mn-lt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+mn-lt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+mn-lt"/>
                        </a:rPr>
                        <a:t>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2117627"/>
                  </a:ext>
                </a:extLst>
              </a:tr>
              <a:tr h="32199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>
                          <a:latin typeface="+mn-lt"/>
                        </a:rPr>
                        <a:t>Szkoła Podstawowa w Pogorzeli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+mn-lt"/>
                        </a:rP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+mn-lt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+mn-lt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+mn-lt"/>
                        </a:rPr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3173300"/>
                  </a:ext>
                </a:extLst>
              </a:tr>
              <a:tr h="32199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>
                          <a:latin typeface="+mn-lt"/>
                        </a:rPr>
                        <a:t>Przedszkole Samorządowe nr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+mn-lt"/>
                        </a:rPr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+mn-lt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+mn-lt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+mn-lt"/>
                        </a:rPr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2167991"/>
                  </a:ext>
                </a:extLst>
              </a:tr>
              <a:tr h="333472"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+mn-lt"/>
                        </a:rPr>
                        <a:t>RAZEM: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>
                          <a:latin typeface="+mn-lt"/>
                        </a:rPr>
                        <a:t>216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>
                          <a:latin typeface="+mn-lt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>
                          <a:latin typeface="+mn-lt"/>
                        </a:rPr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>
                          <a:latin typeface="+mn-lt"/>
                        </a:rPr>
                        <a:t>136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3617384"/>
                  </a:ext>
                </a:extLst>
              </a:tr>
            </a:tbl>
          </a:graphicData>
        </a:graphic>
      </p:graphicFrame>
      <p:pic>
        <p:nvPicPr>
          <p:cNvPr id="6" name="Obraz 5">
            <a:extLst>
              <a:ext uri="{FF2B5EF4-FFF2-40B4-BE49-F238E27FC236}">
                <a16:creationId xmlns:a16="http://schemas.microsoft.com/office/drawing/2014/main" id="{FF4C017C-488C-84E8-90C7-D86CEEB3165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6" y="0"/>
            <a:ext cx="12192006" cy="207460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49820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A0CA0E6-D2E8-E21B-BA21-B33500B445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75955" y="874501"/>
            <a:ext cx="9144000" cy="540621"/>
          </a:xfrm>
        </p:spPr>
        <p:txBody>
          <a:bodyPr>
            <a:noAutofit/>
          </a:bodyPr>
          <a:lstStyle/>
          <a:p>
            <a:r>
              <a:rPr lang="pl-PL" sz="2400" b="1" dirty="0">
                <a:latin typeface="+mn-lt"/>
              </a:rPr>
              <a:t>Udział poszczególnych poziomów </a:t>
            </a:r>
            <a:br>
              <a:rPr lang="pl-PL" sz="2400" b="1" dirty="0">
                <a:latin typeface="+mn-lt"/>
              </a:rPr>
            </a:br>
            <a:r>
              <a:rPr lang="pl-PL" sz="2400" b="1" dirty="0">
                <a:latin typeface="+mn-lt"/>
              </a:rPr>
              <a:t>awansu zawodowego nauczycieli ogółem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21C97EEC-DD7B-D879-C517-AFE3DF0666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12192006" cy="2074607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FF7B500C-7FC7-CC6C-FD97-4B886C37EC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0781995"/>
              </p:ext>
            </p:extLst>
          </p:nvPr>
        </p:nvGraphicFramePr>
        <p:xfrm>
          <a:off x="615142" y="2044420"/>
          <a:ext cx="10349345" cy="135794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069869">
                  <a:extLst>
                    <a:ext uri="{9D8B030D-6E8A-4147-A177-3AD203B41FA5}">
                      <a16:colId xmlns:a16="http://schemas.microsoft.com/office/drawing/2014/main" val="1882971538"/>
                    </a:ext>
                  </a:extLst>
                </a:gridCol>
                <a:gridCol w="2069869">
                  <a:extLst>
                    <a:ext uri="{9D8B030D-6E8A-4147-A177-3AD203B41FA5}">
                      <a16:colId xmlns:a16="http://schemas.microsoft.com/office/drawing/2014/main" val="1796443868"/>
                    </a:ext>
                  </a:extLst>
                </a:gridCol>
                <a:gridCol w="2069869">
                  <a:extLst>
                    <a:ext uri="{9D8B030D-6E8A-4147-A177-3AD203B41FA5}">
                      <a16:colId xmlns:a16="http://schemas.microsoft.com/office/drawing/2014/main" val="2749516036"/>
                    </a:ext>
                  </a:extLst>
                </a:gridCol>
                <a:gridCol w="2069869">
                  <a:extLst>
                    <a:ext uri="{9D8B030D-6E8A-4147-A177-3AD203B41FA5}">
                      <a16:colId xmlns:a16="http://schemas.microsoft.com/office/drawing/2014/main" val="276909243"/>
                    </a:ext>
                  </a:extLst>
                </a:gridCol>
                <a:gridCol w="2069869">
                  <a:extLst>
                    <a:ext uri="{9D8B030D-6E8A-4147-A177-3AD203B41FA5}">
                      <a16:colId xmlns:a16="http://schemas.microsoft.com/office/drawing/2014/main" val="692156805"/>
                    </a:ext>
                  </a:extLst>
                </a:gridCol>
              </a:tblGrid>
              <a:tr h="416996">
                <a:tc rowSpan="3">
                  <a:txBody>
                    <a:bodyPr/>
                    <a:lstStyle/>
                    <a:p>
                      <a:pPr algn="ctr"/>
                      <a:endParaRPr lang="pl-PL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ctr"/>
                      <a:endParaRPr lang="pl-PL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ctr"/>
                      <a:r>
                        <a:rPr lang="pl-PL" dirty="0">
                          <a:solidFill>
                            <a:schemeClr val="tx1"/>
                          </a:solidFill>
                          <a:latin typeface="+mn-lt"/>
                        </a:rPr>
                        <a:t>Wyszczególnienie</a:t>
                      </a: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pl-PL" dirty="0">
                          <a:solidFill>
                            <a:schemeClr val="tx1"/>
                          </a:solidFill>
                          <a:latin typeface="+mn-lt"/>
                        </a:rPr>
                        <a:t>Liczba stosunków pracy nauczycieli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8065123"/>
                  </a:ext>
                </a:extLst>
              </a:tr>
              <a:tr h="482451">
                <a:tc v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>
                          <a:solidFill>
                            <a:schemeClr val="tx1"/>
                          </a:solidFill>
                          <a:latin typeface="+mn-lt"/>
                        </a:rPr>
                        <a:t>ogółem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>
                          <a:solidFill>
                            <a:schemeClr val="tx1"/>
                          </a:solidFill>
                          <a:latin typeface="+mn-lt"/>
                        </a:rPr>
                        <a:t>bez stopnia, począt-kujący/kontraktowy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>
                          <a:solidFill>
                            <a:schemeClr val="tx1"/>
                          </a:solidFill>
                          <a:latin typeface="+mn-lt"/>
                        </a:rPr>
                        <a:t>mianowany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>
                          <a:solidFill>
                            <a:schemeClr val="tx1"/>
                          </a:solidFill>
                          <a:latin typeface="+mn-lt"/>
                        </a:rPr>
                        <a:t>dyplomowany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4800385"/>
                  </a:ext>
                </a:extLst>
              </a:tr>
              <a:tr h="422788">
                <a:tc v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+mn-lt"/>
                        </a:rPr>
                        <a:t>216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+mn-lt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+mn-lt"/>
                        </a:rPr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+mn-lt"/>
                        </a:rPr>
                        <a:t>136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5392182"/>
                  </a:ext>
                </a:extLst>
              </a:tr>
            </a:tbl>
          </a:graphicData>
        </a:graphic>
      </p:graphicFrame>
      <p:graphicFrame>
        <p:nvGraphicFramePr>
          <p:cNvPr id="8" name="Wykres 7">
            <a:extLst>
              <a:ext uri="{FF2B5EF4-FFF2-40B4-BE49-F238E27FC236}">
                <a16:creationId xmlns:a16="http://schemas.microsoft.com/office/drawing/2014/main" id="{6A687A13-54F5-C71F-2BD8-372FE14B7C0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66561931"/>
              </p:ext>
            </p:extLst>
          </p:nvPr>
        </p:nvGraphicFramePr>
        <p:xfrm>
          <a:off x="2397685" y="3455637"/>
          <a:ext cx="6784258" cy="31585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03483750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557</TotalTime>
  <Words>1802</Words>
  <Application>Microsoft Office PowerPoint</Application>
  <PresentationFormat>Panoramiczny</PresentationFormat>
  <Paragraphs>440</Paragraphs>
  <Slides>15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15</vt:i4>
      </vt:variant>
    </vt:vector>
  </HeadingPairs>
  <TitlesOfParts>
    <vt:vector size="23" baseType="lpstr">
      <vt:lpstr>Microsoft YaHei</vt:lpstr>
      <vt:lpstr>Arial</vt:lpstr>
      <vt:lpstr>Book Antiqua</vt:lpstr>
      <vt:lpstr>Calibri</vt:lpstr>
      <vt:lpstr>Calibri Light</vt:lpstr>
      <vt:lpstr>Century Gothic</vt:lpstr>
      <vt:lpstr>Wingdings</vt:lpstr>
      <vt:lpstr>Motyw pakietu Office</vt:lpstr>
      <vt:lpstr>Informacja o stanie realizacji zadań oświatowych  w Gminie Gołdap  za rok szkolny 2024/2025</vt:lpstr>
      <vt:lpstr>Obowiązek sporządzenia i przedłożenia informacji o stanie realizacji zadań oświatowych Gminy Gołdap za rok szkolny 2024/2025 wynika z dyspozycji art. 11 ust. 7 ustawy z dnia  14 grudnia Prawo Oświatowe</vt:lpstr>
      <vt:lpstr>Gmina Gołdap w omawianym roku szkolnym  była organem prowadzącym dla następujących placówek oświatowych:</vt:lpstr>
      <vt:lpstr>         Na terenie gminy funkcjonują również  inne publiczne placówki </vt:lpstr>
      <vt:lpstr>Liczba dzieci i liczba oddziałów  w przedszkolu i szkołach podstawowych  prowadzonych przez Gminę</vt:lpstr>
      <vt:lpstr>Liczba uczniów korzystających z zajęć  na podstawie orzeczenia  lub opinii poradni pedagogiczno - psychologicznej</vt:lpstr>
      <vt:lpstr>Pracownicy pedagogiczni</vt:lpstr>
      <vt:lpstr>Udział poszczególnych poziomów awansu zawodowego  nauczycieli w placówkach </vt:lpstr>
      <vt:lpstr>Udział poszczególnych poziomów  awansu zawodowego nauczycieli ogółem</vt:lpstr>
      <vt:lpstr>Procedura awansu zawodowego nauczycieli</vt:lpstr>
      <vt:lpstr>Pracownicy niepedagogiczni</vt:lpstr>
      <vt:lpstr>Egzamin ósmoklasisty - przedmiot i wynik procentowy</vt:lpstr>
      <vt:lpstr>Szkoły z najlepszymi wynikami egzaminu ósmoklasisty  2024 oraz 2025</vt:lpstr>
      <vt:lpstr>Dowóz dzieci i młodzieży do placówek oświatowych  w roku szkolnym 2024/2025</vt:lpstr>
      <vt:lpstr>Dziękuję za uwagę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Informacja o stanie realizacji zadań oświatowych  w Gminie Gołdap  za rok szkolny 2024/2025</dc:title>
  <dc:creator>Agnieszka Zawadko-Jurska</dc:creator>
  <cp:lastModifiedBy>Anna Podciborska</cp:lastModifiedBy>
  <cp:revision>37</cp:revision>
  <dcterms:created xsi:type="dcterms:W3CDTF">2025-11-05T14:08:40Z</dcterms:created>
  <dcterms:modified xsi:type="dcterms:W3CDTF">2025-11-21T08:54:05Z</dcterms:modified>
</cp:coreProperties>
</file>